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873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882" r:id="rId10"/>
    <p:sldId id="268" r:id="rId11"/>
    <p:sldId id="881" r:id="rId12"/>
    <p:sldId id="27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/>
    <p:restoredTop sz="94710"/>
  </p:normalViewPr>
  <p:slideViewPr>
    <p:cSldViewPr snapToGrid="0" snapToObjects="1" showGuides="1">
      <p:cViewPr varScale="1">
        <p:scale>
          <a:sx n="77" d="100"/>
          <a:sy n="77" d="100"/>
        </p:scale>
        <p:origin x="774" y="90"/>
      </p:cViewPr>
      <p:guideLst>
        <p:guide orient="horz" pos="2160"/>
        <p:guide pos="3840"/>
        <p:guide orient="horz" pos="3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16D22-1C3C-564D-B63D-879E0733AEE1}" type="datetimeFigureOut">
              <a:rPr kumimoji="1" lang="ko-Kore-KR" altLang="en-US" smtClean="0"/>
              <a:t>12/10/2021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12ED2-E287-F54F-B54E-C3FDFBDEAD1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32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0663" y="811213"/>
            <a:ext cx="7200901" cy="4051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26793" y="10262025"/>
            <a:ext cx="2928409" cy="540105"/>
          </a:xfrm>
          <a:prstGeom prst="rect">
            <a:avLst/>
          </a:prstGeom>
        </p:spPr>
        <p:txBody>
          <a:bodyPr lIns="91434" tIns="45717" rIns="91434" bIns="45717"/>
          <a:lstStyle/>
          <a:p>
            <a:fld id="{EEFA9A23-C7C4-4BE0-BD7A-802E39954B7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9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12ED2-E287-F54F-B54E-C3FDFBDEAD14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3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4DB1-54A9-1345-9B37-EEADC89EF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AC70AF-509A-424B-BE6D-E479DA509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F1464-95B2-BB4E-8768-FBAFB332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975E-3813-F44B-A057-5B95663A39C1}" type="datetimeFigureOut">
              <a:rPr kumimoji="1" lang="ko-Kore-KR" altLang="en-US" smtClean="0"/>
              <a:t>12/10/2021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47486-ADD7-844C-B3AD-55470D8A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FFAA9-DDD9-B949-9FC2-7B260DE6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74DC-ABE7-FB4D-A675-E9646D9A8F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270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63A4D-CCCF-B341-AB74-FFD18A27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975E-3813-F44B-A057-5B95663A39C1}" type="datetimeFigureOut">
              <a:rPr kumimoji="1" lang="ko-Kore-KR" altLang="en-US" smtClean="0"/>
              <a:t>12/10/2021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15678-38BD-C443-8386-62743BDC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A66BA-5B0F-C345-B1F5-0BC465D9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74DC-ABE7-FB4D-A675-E9646D9A8F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92BE231-0633-EA4C-B88D-72F8E5FED04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7435377"/>
              </p:ext>
            </p:extLst>
          </p:nvPr>
        </p:nvGraphicFramePr>
        <p:xfrm>
          <a:off x="162560" y="136525"/>
          <a:ext cx="1183640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920651669"/>
                    </a:ext>
                  </a:extLst>
                </a:gridCol>
                <a:gridCol w="6451600">
                  <a:extLst>
                    <a:ext uri="{9D8B030D-6E8A-4147-A177-3AD203B41FA5}">
                      <a16:colId xmlns:a16="http://schemas.microsoft.com/office/drawing/2014/main" val="3327223268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841411606"/>
                    </a:ext>
                  </a:extLst>
                </a:gridCol>
                <a:gridCol w="2804160">
                  <a:extLst>
                    <a:ext uri="{9D8B030D-6E8A-4147-A177-3AD203B41FA5}">
                      <a16:colId xmlns:a16="http://schemas.microsoft.com/office/drawing/2014/main" val="2185746643"/>
                    </a:ext>
                  </a:extLst>
                </a:gridCol>
              </a:tblGrid>
              <a:tr h="2495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lang="ko-Kore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78147"/>
                  </a:ext>
                </a:extLst>
              </a:tr>
            </a:tbl>
          </a:graphicData>
        </a:graphic>
      </p:graphicFrame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27C1381-8EF2-3D46-91FE-7B37BFD9F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3035" y="136525"/>
            <a:ext cx="6389688" cy="2397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FF9702C4-3C41-6A47-AF80-CD6266524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04960" y="136525"/>
            <a:ext cx="2743200" cy="2590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864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 descr="77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" y="15"/>
            <a:ext cx="2728230" cy="215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5459" y="2980193"/>
            <a:ext cx="8127558" cy="650485"/>
          </a:xfrm>
        </p:spPr>
        <p:txBody>
          <a:bodyPr anchor="t">
            <a:norm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985459" y="3630671"/>
            <a:ext cx="8127558" cy="0"/>
          </a:xfrm>
          <a:prstGeom prst="line">
            <a:avLst/>
          </a:prstGeom>
          <a:ln w="28575">
            <a:solidFill>
              <a:srgbClr val="C6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7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CF36-2A11-4F6F-8CAD-E2DCC56B1A61}" type="datetime1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704512" y="6597386"/>
            <a:ext cx="877888" cy="124090"/>
          </a:xfrm>
        </p:spPr>
        <p:txBody>
          <a:bodyPr/>
          <a:lstStyle/>
          <a:p>
            <a:fld id="{6EACF7D5-B902-435F-B0F4-C8BFCD3E4B8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107">
            <a:extLst>
              <a:ext uri="{FF2B5EF4-FFF2-40B4-BE49-F238E27FC236}">
                <a16:creationId xmlns:a16="http://schemas.microsoft.com/office/drawing/2014/main" id="{C0247BCC-A353-3246-98A9-0E58FFD519DB}"/>
              </a:ext>
            </a:extLst>
          </p:cNvPr>
          <p:cNvCxnSpPr/>
          <p:nvPr userDrawn="1"/>
        </p:nvCxnSpPr>
        <p:spPr>
          <a:xfrm>
            <a:off x="513231" y="692696"/>
            <a:ext cx="11678769" cy="0"/>
          </a:xfrm>
          <a:prstGeom prst="line">
            <a:avLst/>
          </a:prstGeom>
          <a:noFill/>
          <a:ln w="22225" cap="flat" cmpd="sng">
            <a:solidFill>
              <a:srgbClr val="D12F7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49AA1AD-8361-4F0D-BC6B-B7A1A1B57D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31" y="6538914"/>
            <a:ext cx="813594" cy="2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534019-C93B-C44E-A057-73FFDA08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A0B0F-E8A8-FC45-8FBC-7AA8E2B1C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1199DB-D583-9949-A920-013FE96EA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1975E-3813-F44B-A057-5B95663A39C1}" type="datetimeFigureOut">
              <a:rPr kumimoji="1" lang="ko-Kore-KR" altLang="en-US" smtClean="0"/>
              <a:t>12/10/2021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CCEAA0-1CA7-BA40-96C7-CC285AA10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B91B52-4F0A-AB4B-9D14-56005844F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974DC-ABE7-FB4D-A675-E9646D9A8F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329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04384" y="3274139"/>
            <a:ext cx="7776864" cy="383458"/>
          </a:xfrm>
        </p:spPr>
        <p:txBody>
          <a:bodyPr anchor="ctr" anchorCtr="1">
            <a:normAutofit fontScale="90000"/>
          </a:bodyPr>
          <a:lstStyle/>
          <a:p>
            <a:pPr algn="ctr">
              <a:spcBef>
                <a:spcPts val="0"/>
              </a:spcBef>
              <a:defRPr/>
            </a:pPr>
            <a:r>
              <a:rPr lang="ko-KR" altLang="en-US" sz="2400" dirty="0" err="1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친구같은</a:t>
            </a:r>
            <a:r>
              <a:rPr lang="ko-KR" altLang="en-US" sz="240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AI</a:t>
            </a:r>
            <a:r>
              <a:rPr lang="ko-KR" altLang="en-US" sz="240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 메타버스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NPC </a:t>
            </a:r>
            <a:r>
              <a:rPr lang="en-US" altLang="ko-KR" sz="2400" dirty="0" err="1">
                <a:solidFill>
                  <a:srgbClr val="000000"/>
                </a:solidFill>
                <a:latin typeface="LG스마트체 Regular" pitchFamily="50" charset="-127"/>
                <a:ea typeface="LG스마트체 Regular" pitchFamily="50" charset="-127"/>
              </a:rPr>
              <a:t>기획안</a:t>
            </a:r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83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동물원 탐험 종료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8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57231"/>
              </p:ext>
            </p:extLst>
          </p:nvPr>
        </p:nvGraphicFramePr>
        <p:xfrm>
          <a:off x="8893629" y="511629"/>
          <a:ext cx="3054531" cy="2382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종료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체험중</a:t>
                      </a:r>
                      <a:r>
                        <a:rPr lang="ko-KR" altLang="en-US" sz="1000" dirty="0"/>
                        <a:t> 언제라도 좌 상단의 나가기 버튼을 누르거나 </a:t>
                      </a:r>
                      <a:r>
                        <a:rPr lang="ko-KR" altLang="en-US" sz="1000" b="1" dirty="0" err="1">
                          <a:solidFill>
                            <a:srgbClr val="FF0000"/>
                          </a:solidFill>
                        </a:rPr>
                        <a:t>홀맨을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호출하고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＂</a:t>
                      </a:r>
                      <a:r>
                        <a:rPr lang="ko-KR" altLang="en-US" sz="1000" b="1" dirty="0" err="1">
                          <a:solidFill>
                            <a:srgbClr val="FF0000"/>
                          </a:solidFill>
                        </a:rPr>
                        <a:t>나갈래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”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등의 음성을 입력 하면 종료</a:t>
                      </a:r>
                      <a:r>
                        <a:rPr lang="ko-KR" altLang="en-US" sz="1000" dirty="0"/>
                        <a:t>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1-1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종료 시점에 스탬프를 다 </a:t>
                      </a:r>
                      <a:r>
                        <a:rPr lang="ko-KR" altLang="en-US" sz="1000" dirty="0" err="1"/>
                        <a:t>모았으면</a:t>
                      </a:r>
                      <a:r>
                        <a:rPr lang="ko-KR" altLang="en-US" sz="1000" dirty="0"/>
                        <a:t> 스탬프와 함께 아바타가 찍은 사진을 보여주고 이후 종료된다</a:t>
                      </a:r>
                      <a:r>
                        <a:rPr lang="en-US" altLang="ko-KR" sz="1000" dirty="0"/>
                        <a:t>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1126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1-2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000" dirty="0"/>
                        <a:t>스탬프를 다 모으지 못했다면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아직 기회가 있어요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 라는 문구와 함께 모으지 못한 스탬프를 보여주고 종료할 것인지 재확인한다</a:t>
                      </a:r>
                      <a:r>
                        <a:rPr lang="en-US" altLang="ko-KR" sz="1000" dirty="0"/>
                        <a:t>.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02674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A261F68-2377-4C12-9D49-88B2EBEC5BCF}"/>
              </a:ext>
            </a:extLst>
          </p:cNvPr>
          <p:cNvGrpSpPr/>
          <p:nvPr/>
        </p:nvGrpSpPr>
        <p:grpSpPr>
          <a:xfrm>
            <a:off x="4908672" y="688931"/>
            <a:ext cx="3317004" cy="2740069"/>
            <a:chOff x="4495719" y="688931"/>
            <a:chExt cx="3317004" cy="2740069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157C118-05EC-6E40-BC89-5D5A536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719" y="688931"/>
              <a:ext cx="3317004" cy="2740069"/>
            </a:xfrm>
            <a:prstGeom prst="rect">
              <a:avLst/>
            </a:prstGeom>
          </p:spPr>
        </p:pic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DE7B38D6-D9F0-4F4D-A6DB-12C0BD140897}"/>
                </a:ext>
              </a:extLst>
            </p:cNvPr>
            <p:cNvSpPr/>
            <p:nvPr/>
          </p:nvSpPr>
          <p:spPr>
            <a:xfrm>
              <a:off x="7164441" y="3148884"/>
              <a:ext cx="648282" cy="280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50" dirty="0">
                  <a:latin typeface="LG Smart_H SemiBold" panose="020B0600000101010101" pitchFamily="34" charset="-127"/>
                  <a:ea typeface="LG Smart_H SemiBold" panose="020B0600000101010101" pitchFamily="34" charset="-127"/>
                </a:rPr>
                <a:t>예시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DA74D8-2F67-44BB-BE88-D442743E02F2}"/>
              </a:ext>
            </a:extLst>
          </p:cNvPr>
          <p:cNvGrpSpPr/>
          <p:nvPr/>
        </p:nvGrpSpPr>
        <p:grpSpPr>
          <a:xfrm>
            <a:off x="4908673" y="3868160"/>
            <a:ext cx="3376944" cy="2740068"/>
            <a:chOff x="4495720" y="3868160"/>
            <a:chExt cx="3376944" cy="274006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AA7A09B-519C-AB48-9A54-05C4380CE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5720" y="3868160"/>
              <a:ext cx="3317004" cy="2740068"/>
            </a:xfrm>
            <a:prstGeom prst="rect">
              <a:avLst/>
            </a:prstGeom>
          </p:spPr>
        </p:pic>
        <p:sp>
          <p:nvSpPr>
            <p:cNvPr id="21" name="직사각형 21">
              <a:extLst>
                <a:ext uri="{FF2B5EF4-FFF2-40B4-BE49-F238E27FC236}">
                  <a16:creationId xmlns:a16="http://schemas.microsoft.com/office/drawing/2014/main" id="{06D43621-7061-7142-B564-3A78E75B4718}"/>
                </a:ext>
              </a:extLst>
            </p:cNvPr>
            <p:cNvSpPr/>
            <p:nvPr/>
          </p:nvSpPr>
          <p:spPr>
            <a:xfrm>
              <a:off x="7164441" y="6328112"/>
              <a:ext cx="648282" cy="2801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50" dirty="0">
                  <a:latin typeface="LG Smart_H SemiBold" panose="020B0600000101010101" pitchFamily="34" charset="-127"/>
                  <a:ea typeface="LG Smart_H SemiBold" panose="020B0600000101010101" pitchFamily="34" charset="-127"/>
                </a:rPr>
                <a:t>예시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41459E-0527-3C4B-AE2B-9C8DCB6CDAA9}"/>
                </a:ext>
              </a:extLst>
            </p:cNvPr>
            <p:cNvSpPr txBox="1"/>
            <p:nvPr/>
          </p:nvSpPr>
          <p:spPr>
            <a:xfrm>
              <a:off x="5123205" y="4099069"/>
              <a:ext cx="2749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아직</a:t>
              </a:r>
              <a:r>
                <a:rPr kumimoji="1" lang="ko-KR" altLang="en-US" dirty="0"/>
                <a:t> 기회가 있어요</a:t>
              </a:r>
              <a:endParaRPr kumimoji="1" lang="ko-Kore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4C0BF30-AEA8-8E48-B7CF-8052AFA172B9}"/>
                </a:ext>
              </a:extLst>
            </p:cNvPr>
            <p:cNvSpPr/>
            <p:nvPr/>
          </p:nvSpPr>
          <p:spPr>
            <a:xfrm>
              <a:off x="4849091" y="4618182"/>
              <a:ext cx="960582" cy="1191491"/>
            </a:xfrm>
            <a:prstGeom prst="ellipse">
              <a:avLst/>
            </a:prstGeom>
            <a:noFill/>
            <a:ln w="25400">
              <a:solidFill>
                <a:srgbClr val="FF0000">
                  <a:alpha val="86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육각형[H] 5">
            <a:extLst>
              <a:ext uri="{FF2B5EF4-FFF2-40B4-BE49-F238E27FC236}">
                <a16:creationId xmlns:a16="http://schemas.microsoft.com/office/drawing/2014/main" id="{0B203188-F941-451F-B6C8-602587B17138}"/>
              </a:ext>
            </a:extLst>
          </p:cNvPr>
          <p:cNvSpPr/>
          <p:nvPr/>
        </p:nvSpPr>
        <p:spPr>
          <a:xfrm>
            <a:off x="1137840" y="946370"/>
            <a:ext cx="1042035" cy="315685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 err="1">
                <a:solidFill>
                  <a:schemeClr val="tx1"/>
                </a:solidFill>
              </a:rPr>
              <a:t>종료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0C51B2-F219-4B54-832E-A90BBD5D6BCC}"/>
              </a:ext>
            </a:extLst>
          </p:cNvPr>
          <p:cNvCxnSpPr>
            <a:cxnSpLocks/>
            <a:stCxn id="53" idx="2"/>
            <a:endCxn id="62" idx="0"/>
          </p:cNvCxnSpPr>
          <p:nvPr/>
        </p:nvCxnSpPr>
        <p:spPr>
          <a:xfrm flipH="1">
            <a:off x="1654580" y="3257249"/>
            <a:ext cx="4283" cy="38857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C34FB9-9B47-4EA4-911D-60F1BAF12A64}"/>
              </a:ext>
            </a:extLst>
          </p:cNvPr>
          <p:cNvSpPr/>
          <p:nvPr/>
        </p:nvSpPr>
        <p:spPr>
          <a:xfrm>
            <a:off x="259852" y="4604408"/>
            <a:ext cx="1284328" cy="5386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 err="1">
                <a:solidFill>
                  <a:schemeClr val="tx1"/>
                </a:solidFill>
              </a:rPr>
              <a:t>스탬프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r>
              <a:rPr kumimoji="1" lang="en-US" altLang="en-US" sz="1100" dirty="0" err="1">
                <a:solidFill>
                  <a:schemeClr val="tx1"/>
                </a:solidFill>
              </a:rPr>
              <a:t>획득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br>
              <a:rPr kumimoji="1" lang="en-US" altLang="en-US" sz="1100" dirty="0">
                <a:solidFill>
                  <a:schemeClr val="tx1"/>
                </a:solidFill>
              </a:rPr>
            </a:br>
            <a:r>
              <a:rPr kumimoji="1" lang="en-US" altLang="en-US" sz="1100" dirty="0" err="1">
                <a:solidFill>
                  <a:schemeClr val="tx1"/>
                </a:solidFill>
              </a:rPr>
              <a:t>인증샷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육각형[H] 25">
            <a:extLst>
              <a:ext uri="{FF2B5EF4-FFF2-40B4-BE49-F238E27FC236}">
                <a16:creationId xmlns:a16="http://schemas.microsoft.com/office/drawing/2014/main" id="{02160ADF-6C84-44B7-87AA-24E9744E2E60}"/>
              </a:ext>
            </a:extLst>
          </p:cNvPr>
          <p:cNvSpPr/>
          <p:nvPr/>
        </p:nvSpPr>
        <p:spPr>
          <a:xfrm>
            <a:off x="1121527" y="6257734"/>
            <a:ext cx="1042035" cy="353273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 err="1">
                <a:solidFill>
                  <a:schemeClr val="tx1"/>
                </a:solidFill>
              </a:rPr>
              <a:t>종료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45519E-7825-448A-AEDB-B3108918358E}"/>
              </a:ext>
            </a:extLst>
          </p:cNvPr>
          <p:cNvSpPr txBox="1"/>
          <p:nvPr/>
        </p:nvSpPr>
        <p:spPr>
          <a:xfrm>
            <a:off x="1526215" y="3293029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Y</a:t>
            </a:r>
            <a:endParaRPr kumimoji="1" lang="ko-Kore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10C36-9552-47ED-B76A-38C3572A553A}"/>
              </a:ext>
            </a:extLst>
          </p:cNvPr>
          <p:cNvSpPr txBox="1"/>
          <p:nvPr/>
        </p:nvSpPr>
        <p:spPr>
          <a:xfrm>
            <a:off x="2149336" y="6076594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Y</a:t>
            </a:r>
            <a:endParaRPr kumimoji="1" lang="ko-Kore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F8555-BC15-4173-AC3E-5CA0EC152C1E}"/>
              </a:ext>
            </a:extLst>
          </p:cNvPr>
          <p:cNvSpPr txBox="1"/>
          <p:nvPr/>
        </p:nvSpPr>
        <p:spPr>
          <a:xfrm>
            <a:off x="2296744" y="2690846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39" name="꺾인 연결선[E] 15">
            <a:extLst>
              <a:ext uri="{FF2B5EF4-FFF2-40B4-BE49-F238E27FC236}">
                <a16:creationId xmlns:a16="http://schemas.microsoft.com/office/drawing/2014/main" id="{5FE82239-6761-494E-8034-8CEBE710C2ED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1658856" y="1306816"/>
            <a:ext cx="772379" cy="38617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A549A4-E1AC-4014-A015-EAB7B45317CF}"/>
              </a:ext>
            </a:extLst>
          </p:cNvPr>
          <p:cNvSpPr/>
          <p:nvPr/>
        </p:nvSpPr>
        <p:spPr>
          <a:xfrm>
            <a:off x="259853" y="1692993"/>
            <a:ext cx="1284328" cy="5386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 err="1">
                <a:solidFill>
                  <a:schemeClr val="tx1"/>
                </a:solidFill>
              </a:rPr>
              <a:t>나가기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br>
              <a:rPr kumimoji="1" lang="en-US" altLang="en-US" sz="1100" dirty="0">
                <a:solidFill>
                  <a:schemeClr val="tx1"/>
                </a:solidFill>
              </a:rPr>
            </a:br>
            <a:r>
              <a:rPr kumimoji="1" lang="en-US" altLang="en-US" sz="1100" dirty="0" err="1">
                <a:solidFill>
                  <a:schemeClr val="tx1"/>
                </a:solidFill>
              </a:rPr>
              <a:t>버튼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r>
              <a:rPr kumimoji="1" lang="en-US" altLang="en-US" sz="1100" dirty="0" err="1">
                <a:solidFill>
                  <a:schemeClr val="tx1"/>
                </a:solidFill>
              </a:rPr>
              <a:t>누르기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29C5C2-CE6C-4D3D-A049-6D44363A327C}"/>
              </a:ext>
            </a:extLst>
          </p:cNvPr>
          <p:cNvSpPr/>
          <p:nvPr/>
        </p:nvSpPr>
        <p:spPr>
          <a:xfrm>
            <a:off x="1789071" y="1692993"/>
            <a:ext cx="1284328" cy="5386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>
                <a:solidFill>
                  <a:schemeClr val="tx1"/>
                </a:solidFill>
              </a:rPr>
              <a:t>“</a:t>
            </a:r>
            <a:r>
              <a:rPr kumimoji="1" lang="en-US" altLang="en-US" sz="1100" dirty="0" err="1">
                <a:solidFill>
                  <a:schemeClr val="tx1"/>
                </a:solidFill>
              </a:rPr>
              <a:t>나가기”음성</a:t>
            </a:r>
            <a:br>
              <a:rPr kumimoji="1" lang="en-US" altLang="en-US" sz="1100" dirty="0">
                <a:solidFill>
                  <a:schemeClr val="tx1"/>
                </a:solidFill>
              </a:rPr>
            </a:br>
            <a:r>
              <a:rPr kumimoji="1" lang="en-US" altLang="en-US" sz="1100" dirty="0" err="1">
                <a:solidFill>
                  <a:schemeClr val="tx1"/>
                </a:solidFill>
              </a:rPr>
              <a:t>호출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48" name="꺾인 연결선[E] 15">
            <a:extLst>
              <a:ext uri="{FF2B5EF4-FFF2-40B4-BE49-F238E27FC236}">
                <a16:creationId xmlns:a16="http://schemas.microsoft.com/office/drawing/2014/main" id="{0D4D1A1C-FB2E-4A81-8C62-6F34FECDF7F3}"/>
              </a:ext>
            </a:extLst>
          </p:cNvPr>
          <p:cNvCxnSpPr>
            <a:cxnSpLocks/>
            <a:endCxn id="46" idx="0"/>
          </p:cNvCxnSpPr>
          <p:nvPr/>
        </p:nvCxnSpPr>
        <p:spPr>
          <a:xfrm rot="10800000" flipV="1">
            <a:off x="902018" y="1308779"/>
            <a:ext cx="756845" cy="384214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B1342CD-B0B4-41E5-A800-3A7F01EFE57B}"/>
              </a:ext>
            </a:extLst>
          </p:cNvPr>
          <p:cNvGrpSpPr/>
          <p:nvPr/>
        </p:nvGrpSpPr>
        <p:grpSpPr>
          <a:xfrm>
            <a:off x="1016698" y="2681051"/>
            <a:ext cx="1284329" cy="576198"/>
            <a:chOff x="243840" y="2041742"/>
            <a:chExt cx="1284329" cy="576198"/>
          </a:xfrm>
        </p:grpSpPr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EE6DD2A2-E20D-4D77-802E-68F0A8BB8718}"/>
                </a:ext>
              </a:extLst>
            </p:cNvPr>
            <p:cNvSpPr/>
            <p:nvPr/>
          </p:nvSpPr>
          <p:spPr>
            <a:xfrm>
              <a:off x="243840" y="2041742"/>
              <a:ext cx="1284329" cy="576198"/>
            </a:xfrm>
            <a:prstGeom prst="diamon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F4FB3F-BEDB-4A09-91AA-799FAF572E9C}"/>
                </a:ext>
              </a:extLst>
            </p:cNvPr>
            <p:cNvSpPr txBox="1"/>
            <p:nvPr/>
          </p:nvSpPr>
          <p:spPr>
            <a:xfrm>
              <a:off x="464710" y="2136948"/>
              <a:ext cx="84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100" dirty="0" err="1"/>
                <a:t>종료</a:t>
              </a:r>
              <a:r>
                <a:rPr kumimoji="1" lang="en-US" altLang="en-US" sz="1100" dirty="0"/>
                <a:t> </a:t>
              </a:r>
              <a:r>
                <a:rPr kumimoji="1" lang="en-US" altLang="en-US" sz="1100" dirty="0" err="1"/>
                <a:t>확인선택창</a:t>
              </a:r>
              <a:endParaRPr kumimoji="1" lang="ko-Kore-KR" altLang="en-US" sz="1100" dirty="0"/>
            </a:p>
          </p:txBody>
        </p:sp>
      </p:grpSp>
      <p:cxnSp>
        <p:nvCxnSpPr>
          <p:cNvPr id="55" name="꺾인 연결선[E] 15">
            <a:extLst>
              <a:ext uri="{FF2B5EF4-FFF2-40B4-BE49-F238E27FC236}">
                <a16:creationId xmlns:a16="http://schemas.microsoft.com/office/drawing/2014/main" id="{23EF08ED-E40B-42D0-BFC2-5DDC3EEEBDCD}"/>
              </a:ext>
            </a:extLst>
          </p:cNvPr>
          <p:cNvCxnSpPr>
            <a:cxnSpLocks/>
            <a:stCxn id="47" idx="2"/>
            <a:endCxn id="53" idx="0"/>
          </p:cNvCxnSpPr>
          <p:nvPr/>
        </p:nvCxnSpPr>
        <p:spPr>
          <a:xfrm rot="5400000">
            <a:off x="1820330" y="2070145"/>
            <a:ext cx="449439" cy="772372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15">
            <a:extLst>
              <a:ext uri="{FF2B5EF4-FFF2-40B4-BE49-F238E27FC236}">
                <a16:creationId xmlns:a16="http://schemas.microsoft.com/office/drawing/2014/main" id="{66E78A67-0E72-4AD6-8DA5-8DA03E83A537}"/>
              </a:ext>
            </a:extLst>
          </p:cNvPr>
          <p:cNvCxnSpPr>
            <a:cxnSpLocks/>
            <a:stCxn id="46" idx="2"/>
            <a:endCxn id="53" idx="0"/>
          </p:cNvCxnSpPr>
          <p:nvPr/>
        </p:nvCxnSpPr>
        <p:spPr>
          <a:xfrm rot="16200000" flipH="1">
            <a:off x="1055721" y="2077908"/>
            <a:ext cx="449439" cy="756846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9EA0B3B-C64C-4CF2-894E-277A31D03527}"/>
              </a:ext>
            </a:extLst>
          </p:cNvPr>
          <p:cNvGrpSpPr/>
          <p:nvPr/>
        </p:nvGrpSpPr>
        <p:grpSpPr>
          <a:xfrm>
            <a:off x="1012415" y="3645826"/>
            <a:ext cx="1284329" cy="576198"/>
            <a:chOff x="243840" y="2041742"/>
            <a:chExt cx="1284329" cy="576198"/>
          </a:xfrm>
        </p:grpSpPr>
        <p:sp>
          <p:nvSpPr>
            <p:cNvPr id="62" name="다이아몬드 61">
              <a:extLst>
                <a:ext uri="{FF2B5EF4-FFF2-40B4-BE49-F238E27FC236}">
                  <a16:creationId xmlns:a16="http://schemas.microsoft.com/office/drawing/2014/main" id="{BFB5DD6F-C4FA-43CE-9FDA-140759610FB4}"/>
                </a:ext>
              </a:extLst>
            </p:cNvPr>
            <p:cNvSpPr/>
            <p:nvPr/>
          </p:nvSpPr>
          <p:spPr>
            <a:xfrm>
              <a:off x="243840" y="2041742"/>
              <a:ext cx="1284329" cy="576198"/>
            </a:xfrm>
            <a:prstGeom prst="diamon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79E8449-8883-41EF-8A99-48C4026BAFD5}"/>
                </a:ext>
              </a:extLst>
            </p:cNvPr>
            <p:cNvSpPr txBox="1"/>
            <p:nvPr/>
          </p:nvSpPr>
          <p:spPr>
            <a:xfrm>
              <a:off x="464710" y="2136948"/>
              <a:ext cx="84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100" dirty="0" err="1"/>
                <a:t>스탬프</a:t>
              </a:r>
              <a:br>
                <a:rPr kumimoji="1" lang="en-US" altLang="en-US" sz="1100" dirty="0"/>
              </a:br>
              <a:r>
                <a:rPr kumimoji="1" lang="en-US" altLang="en-US" sz="1100" dirty="0" err="1"/>
                <a:t>획득</a:t>
              </a:r>
              <a:r>
                <a:rPr kumimoji="1" lang="en-US" altLang="en-US" sz="1100" dirty="0"/>
                <a:t> </a:t>
              </a:r>
              <a:r>
                <a:rPr kumimoji="1" lang="en-US" altLang="en-US" sz="1100" dirty="0" err="1"/>
                <a:t>확인</a:t>
              </a:r>
              <a:endParaRPr kumimoji="1" lang="ko-Kore-KR" altLang="en-US" sz="1100" dirty="0"/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6BF5029-3BF0-4AE8-8D8A-23BD8127456D}"/>
              </a:ext>
            </a:extLst>
          </p:cNvPr>
          <p:cNvSpPr/>
          <p:nvPr/>
        </p:nvSpPr>
        <p:spPr>
          <a:xfrm>
            <a:off x="1789072" y="4601793"/>
            <a:ext cx="1284328" cy="5386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dirty="0" err="1">
                <a:solidFill>
                  <a:schemeClr val="tx1"/>
                </a:solidFill>
              </a:rPr>
              <a:t>스탬프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r>
              <a:rPr kumimoji="1" lang="en-US" altLang="en-US" sz="1100" dirty="0" err="1">
                <a:solidFill>
                  <a:schemeClr val="tx1"/>
                </a:solidFill>
              </a:rPr>
              <a:t>미획득</a:t>
            </a:r>
            <a:br>
              <a:rPr kumimoji="1" lang="en-US" altLang="en-US" sz="1100" dirty="0">
                <a:solidFill>
                  <a:schemeClr val="tx1"/>
                </a:solidFill>
              </a:rPr>
            </a:br>
            <a:r>
              <a:rPr kumimoji="1" lang="en-US" altLang="en-US" sz="1100" dirty="0" err="1">
                <a:solidFill>
                  <a:schemeClr val="tx1"/>
                </a:solidFill>
              </a:rPr>
              <a:t>인증샷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7" name="꺾인 연결선[E] 15">
            <a:extLst>
              <a:ext uri="{FF2B5EF4-FFF2-40B4-BE49-F238E27FC236}">
                <a16:creationId xmlns:a16="http://schemas.microsoft.com/office/drawing/2014/main" id="{8CC77481-7E67-44DE-81B7-53C0FDD660D3}"/>
              </a:ext>
            </a:extLst>
          </p:cNvPr>
          <p:cNvCxnSpPr>
            <a:cxnSpLocks/>
            <a:stCxn id="62" idx="2"/>
            <a:endCxn id="26" idx="0"/>
          </p:cNvCxnSpPr>
          <p:nvPr/>
        </p:nvCxnSpPr>
        <p:spPr>
          <a:xfrm rot="5400000">
            <a:off x="1087106" y="4036934"/>
            <a:ext cx="382384" cy="75256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[E] 15">
            <a:extLst>
              <a:ext uri="{FF2B5EF4-FFF2-40B4-BE49-F238E27FC236}">
                <a16:creationId xmlns:a16="http://schemas.microsoft.com/office/drawing/2014/main" id="{BD11801E-C784-4CB2-89A9-206E3AD2A173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rot="16200000" flipH="1">
            <a:off x="1853024" y="4023580"/>
            <a:ext cx="379769" cy="776656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F610B3-ECC2-4C36-89B7-26E065B32BBD}"/>
              </a:ext>
            </a:extLst>
          </p:cNvPr>
          <p:cNvGrpSpPr/>
          <p:nvPr/>
        </p:nvGrpSpPr>
        <p:grpSpPr>
          <a:xfrm>
            <a:off x="1789070" y="5424792"/>
            <a:ext cx="1284329" cy="576198"/>
            <a:chOff x="243840" y="2041742"/>
            <a:chExt cx="1284329" cy="576198"/>
          </a:xfrm>
        </p:grpSpPr>
        <p:sp>
          <p:nvSpPr>
            <p:cNvPr id="74" name="다이아몬드 73">
              <a:extLst>
                <a:ext uri="{FF2B5EF4-FFF2-40B4-BE49-F238E27FC236}">
                  <a16:creationId xmlns:a16="http://schemas.microsoft.com/office/drawing/2014/main" id="{FD968073-1164-452D-981A-A13F40B32F57}"/>
                </a:ext>
              </a:extLst>
            </p:cNvPr>
            <p:cNvSpPr/>
            <p:nvPr/>
          </p:nvSpPr>
          <p:spPr>
            <a:xfrm>
              <a:off x="243840" y="2041742"/>
              <a:ext cx="1284329" cy="576198"/>
            </a:xfrm>
            <a:prstGeom prst="diamon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B1612A-9229-4F8A-BC73-5D86D46929EA}"/>
                </a:ext>
              </a:extLst>
            </p:cNvPr>
            <p:cNvSpPr txBox="1"/>
            <p:nvPr/>
          </p:nvSpPr>
          <p:spPr>
            <a:xfrm>
              <a:off x="464710" y="2136948"/>
              <a:ext cx="84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100" dirty="0" err="1"/>
                <a:t>종료</a:t>
              </a:r>
              <a:br>
                <a:rPr kumimoji="1" lang="en-US" altLang="en-US" sz="1100" dirty="0"/>
              </a:br>
              <a:r>
                <a:rPr kumimoji="1" lang="en-US" altLang="en-US" sz="1100" dirty="0" err="1"/>
                <a:t>재확인</a:t>
              </a:r>
              <a:endParaRPr kumimoji="1" lang="ko-Kore-KR" altLang="en-US" sz="1100" dirty="0"/>
            </a:p>
          </p:txBody>
        </p:sp>
      </p:grpSp>
      <p:cxnSp>
        <p:nvCxnSpPr>
          <p:cNvPr id="76" name="꺾인 연결선[E] 15">
            <a:extLst>
              <a:ext uri="{FF2B5EF4-FFF2-40B4-BE49-F238E27FC236}">
                <a16:creationId xmlns:a16="http://schemas.microsoft.com/office/drawing/2014/main" id="{30A36A6A-E1CD-4659-81AA-208954356D55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720944" y="5324098"/>
            <a:ext cx="1114707" cy="752563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15">
            <a:extLst>
              <a:ext uri="{FF2B5EF4-FFF2-40B4-BE49-F238E27FC236}">
                <a16:creationId xmlns:a16="http://schemas.microsoft.com/office/drawing/2014/main" id="{1F281BC0-1BE7-4888-854B-45E867B53D01}"/>
              </a:ext>
            </a:extLst>
          </p:cNvPr>
          <p:cNvCxnSpPr>
            <a:cxnSpLocks/>
            <a:stCxn id="74" idx="2"/>
            <a:endCxn id="27" idx="0"/>
          </p:cNvCxnSpPr>
          <p:nvPr/>
        </p:nvCxnSpPr>
        <p:spPr>
          <a:xfrm rot="5400000">
            <a:off x="2080709" y="6083844"/>
            <a:ext cx="433381" cy="267673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976C819-4A1C-4425-9BC4-872B1D1B3E36}"/>
              </a:ext>
            </a:extLst>
          </p:cNvPr>
          <p:cNvCxnSpPr>
            <a:cxnSpLocks/>
            <a:stCxn id="66" idx="2"/>
            <a:endCxn id="74" idx="0"/>
          </p:cNvCxnSpPr>
          <p:nvPr/>
        </p:nvCxnSpPr>
        <p:spPr>
          <a:xfrm flipH="1">
            <a:off x="2431235" y="5140412"/>
            <a:ext cx="1" cy="28438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E05A048-2DEC-4188-8F25-4F451424E44E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301027" y="2963729"/>
            <a:ext cx="468407" cy="542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육각형[H] 5">
            <a:extLst>
              <a:ext uri="{FF2B5EF4-FFF2-40B4-BE49-F238E27FC236}">
                <a16:creationId xmlns:a16="http://schemas.microsoft.com/office/drawing/2014/main" id="{2DB612AD-49CF-4B62-98F9-E879A64A6E33}"/>
              </a:ext>
            </a:extLst>
          </p:cNvPr>
          <p:cNvSpPr/>
          <p:nvPr/>
        </p:nvSpPr>
        <p:spPr>
          <a:xfrm>
            <a:off x="2782315" y="2811307"/>
            <a:ext cx="941032" cy="315685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 err="1">
                <a:solidFill>
                  <a:schemeClr val="tx1"/>
                </a:solidFill>
              </a:rPr>
              <a:t>돌아가기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F462E9F-42DF-4787-9128-6E8C7197BA9B}"/>
              </a:ext>
            </a:extLst>
          </p:cNvPr>
          <p:cNvSpPr txBox="1"/>
          <p:nvPr/>
        </p:nvSpPr>
        <p:spPr>
          <a:xfrm>
            <a:off x="3065400" y="5513478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0934519-F7F0-4C42-9C0D-556FB13734C4}"/>
              </a:ext>
            </a:extLst>
          </p:cNvPr>
          <p:cNvCxnSpPr>
            <a:cxnSpLocks/>
          </p:cNvCxnSpPr>
          <p:nvPr/>
        </p:nvCxnSpPr>
        <p:spPr>
          <a:xfrm flipV="1">
            <a:off x="3106231" y="5718313"/>
            <a:ext cx="320539" cy="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육각형[H] 5">
            <a:extLst>
              <a:ext uri="{FF2B5EF4-FFF2-40B4-BE49-F238E27FC236}">
                <a16:creationId xmlns:a16="http://schemas.microsoft.com/office/drawing/2014/main" id="{8800AD74-5678-441E-A4B0-F1059A6F8AFC}"/>
              </a:ext>
            </a:extLst>
          </p:cNvPr>
          <p:cNvSpPr/>
          <p:nvPr/>
        </p:nvSpPr>
        <p:spPr>
          <a:xfrm>
            <a:off x="3426770" y="5560471"/>
            <a:ext cx="941032" cy="315685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 err="1">
                <a:solidFill>
                  <a:schemeClr val="tx1"/>
                </a:solidFill>
              </a:rPr>
              <a:t>돌아가기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7DA1D9E-9C85-4795-A6E4-BFAB332A04A4}"/>
              </a:ext>
            </a:extLst>
          </p:cNvPr>
          <p:cNvGrpSpPr/>
          <p:nvPr/>
        </p:nvGrpSpPr>
        <p:grpSpPr>
          <a:xfrm>
            <a:off x="4785840" y="586377"/>
            <a:ext cx="378414" cy="315685"/>
            <a:chOff x="3085064" y="713920"/>
            <a:chExt cx="378414" cy="341350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75D86FF-7ED7-4982-A54E-2D1539471609}"/>
                </a:ext>
              </a:extLst>
            </p:cNvPr>
            <p:cNvSpPr/>
            <p:nvPr/>
          </p:nvSpPr>
          <p:spPr>
            <a:xfrm>
              <a:off x="3090029" y="713920"/>
              <a:ext cx="336741" cy="341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700" b="1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C06B63C-6AF3-4245-AAAA-5D39B1D7F3BA}"/>
                </a:ext>
              </a:extLst>
            </p:cNvPr>
            <p:cNvSpPr txBox="1"/>
            <p:nvPr/>
          </p:nvSpPr>
          <p:spPr>
            <a:xfrm>
              <a:off x="3085064" y="736052"/>
              <a:ext cx="3784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1-1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93DBC62-068A-4AAF-8368-A043597F77BB}"/>
              </a:ext>
            </a:extLst>
          </p:cNvPr>
          <p:cNvGrpSpPr/>
          <p:nvPr/>
        </p:nvGrpSpPr>
        <p:grpSpPr>
          <a:xfrm>
            <a:off x="4769968" y="3741032"/>
            <a:ext cx="378414" cy="315685"/>
            <a:chOff x="3085064" y="713920"/>
            <a:chExt cx="378414" cy="341350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5C5CBF4-1892-4677-B289-B043372809FF}"/>
                </a:ext>
              </a:extLst>
            </p:cNvPr>
            <p:cNvSpPr/>
            <p:nvPr/>
          </p:nvSpPr>
          <p:spPr>
            <a:xfrm>
              <a:off x="3090029" y="713920"/>
              <a:ext cx="336741" cy="341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700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D64D92B-54CC-498A-AC8F-E06588A8CC35}"/>
                </a:ext>
              </a:extLst>
            </p:cNvPr>
            <p:cNvSpPr txBox="1"/>
            <p:nvPr/>
          </p:nvSpPr>
          <p:spPr>
            <a:xfrm>
              <a:off x="3085064" y="736052"/>
              <a:ext cx="378414" cy="282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1-2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036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BA3848-FF4D-495E-B69D-F72B47428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첨부</a:t>
            </a:r>
            <a:r>
              <a:rPr lang="en-US" altLang="ko-KR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검증 방안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BD2035B-475D-451B-8E6F-F66A956DF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12019"/>
              </p:ext>
            </p:extLst>
          </p:nvPr>
        </p:nvGraphicFramePr>
        <p:xfrm>
          <a:off x="150081" y="657054"/>
          <a:ext cx="11855106" cy="5699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359">
                  <a:extLst>
                    <a:ext uri="{9D8B030D-6E8A-4147-A177-3AD203B41FA5}">
                      <a16:colId xmlns:a16="http://schemas.microsoft.com/office/drawing/2014/main" val="4121262605"/>
                    </a:ext>
                  </a:extLst>
                </a:gridCol>
                <a:gridCol w="3938194">
                  <a:extLst>
                    <a:ext uri="{9D8B030D-6E8A-4147-A177-3AD203B41FA5}">
                      <a16:colId xmlns:a16="http://schemas.microsoft.com/office/drawing/2014/main" val="1570904747"/>
                    </a:ext>
                  </a:extLst>
                </a:gridCol>
                <a:gridCol w="1396155">
                  <a:extLst>
                    <a:ext uri="{9D8B030D-6E8A-4147-A177-3AD203B41FA5}">
                      <a16:colId xmlns:a16="http://schemas.microsoft.com/office/drawing/2014/main" val="4022207889"/>
                    </a:ext>
                  </a:extLst>
                </a:gridCol>
                <a:gridCol w="4531398">
                  <a:extLst>
                    <a:ext uri="{9D8B030D-6E8A-4147-A177-3AD203B41FA5}">
                      <a16:colId xmlns:a16="http://schemas.microsoft.com/office/drawing/2014/main" val="836959741"/>
                    </a:ext>
                  </a:extLst>
                </a:gridCol>
              </a:tblGrid>
              <a:tr h="6332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검증 항목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검증 방법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측정 방법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323496"/>
                  </a:ext>
                </a:extLst>
              </a:tr>
              <a:tr h="63325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기능적 검증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대화형 인터페이스를 통해 원활히 소통하고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흥미를 느끼는가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서버 로그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 총 체류 시간 측정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활동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106240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서버 로그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동물과의 상호 작용 시도 횟수 측정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383238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서버 로그 분석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와의 대화 시도 횟수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후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좋아요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누른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횟수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209459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고객이 느끼는 호감도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만족도 조사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만족도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설문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조사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784828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메타버스 환경에서 최적의 대화형 인터페이스 시나리오는 무엇인가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A/B TEST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이동방식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에서 다른 인터페이스를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적용하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여 사용자 이용 횟수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888200"/>
                  </a:ext>
                </a:extLst>
              </a:tr>
              <a:tr h="633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기술적 검증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사용자의 음성을 정확하게 인식하는가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 로그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발화 음성 녹음파일과 텍스트 변환파일간 일치 확인 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005487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답변의 정확도는 준수한 수준인가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 로그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 발화에 대한 답변 정확도 정성 평가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545146"/>
                  </a:ext>
                </a:extLst>
              </a:tr>
              <a:tr h="633255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기술적 검증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 반응 속도는 적절한가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?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   </a:t>
                      </a:r>
                      <a:endParaRPr lang="ko-KR" altLang="en-US" sz="1200" baseline="300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대화 로그 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사용자 발화문에 대한 반응 속도 측정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초 단위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393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25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07AAF982-03A9-3D40-8937-51CE62BF39A7}"/>
              </a:ext>
            </a:extLst>
          </p:cNvPr>
          <p:cNvSpPr txBox="1"/>
          <p:nvPr/>
        </p:nvSpPr>
        <p:spPr>
          <a:xfrm>
            <a:off x="407104" y="332656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5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#</a:t>
            </a:r>
            <a:r>
              <a:rPr lang="ko-KR" altLang="en-US" b="1" spc="-5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별첨</a:t>
            </a:r>
            <a:r>
              <a:rPr lang="en-US" altLang="ko-KR" b="1" spc="-5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</a:t>
            </a:r>
            <a:r>
              <a:rPr lang="ko-KR" altLang="en-US" b="1" spc="-5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메타버스 </a:t>
            </a:r>
            <a:r>
              <a:rPr lang="en-US" altLang="ko-KR" b="1" spc="-5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AI Interaction </a:t>
            </a:r>
            <a:r>
              <a:rPr lang="ko-KR" altLang="en-US" b="1" spc="-50" dirty="0" err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로직</a:t>
            </a:r>
            <a:endParaRPr lang="ko-KR" altLang="en-US" b="1" spc="-5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A91FEA-5C3E-7F4B-AE64-21E21CB07425}"/>
              </a:ext>
            </a:extLst>
          </p:cNvPr>
          <p:cNvSpPr/>
          <p:nvPr/>
        </p:nvSpPr>
        <p:spPr>
          <a:xfrm>
            <a:off x="4602644" y="6553082"/>
            <a:ext cx="29867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Confidential </a:t>
            </a:r>
            <a:r>
              <a:rPr lang="ko-KR" altLang="en-US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본 문서는 </a:t>
            </a:r>
            <a:r>
              <a:rPr lang="en-US" altLang="ko-KR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ko-KR" altLang="en-US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</a:t>
            </a:r>
            <a:r>
              <a:rPr lang="en-US" altLang="ko-KR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)LG</a:t>
            </a:r>
            <a:r>
              <a:rPr lang="ko-KR" altLang="en-US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700" spc="-50" dirty="0" err="1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Uplus</a:t>
            </a:r>
            <a:r>
              <a:rPr lang="ko-KR" altLang="en-US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대외비이므로 외부 유출 및 공유를 금합니다</a:t>
            </a:r>
            <a:r>
              <a:rPr lang="en-US" altLang="ko-KR" sz="700" spc="-50" dirty="0">
                <a:solidFill>
                  <a:schemeClr val="bg1">
                    <a:lumMod val="65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.</a:t>
            </a:r>
            <a:endParaRPr lang="en-KR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C1BC77-1135-4D14-8C88-78E77BE14176}"/>
              </a:ext>
            </a:extLst>
          </p:cNvPr>
          <p:cNvGrpSpPr/>
          <p:nvPr/>
        </p:nvGrpSpPr>
        <p:grpSpPr>
          <a:xfrm>
            <a:off x="726510" y="901875"/>
            <a:ext cx="11098060" cy="5101528"/>
            <a:chOff x="1631504" y="1123523"/>
            <a:chExt cx="8928992" cy="4894016"/>
          </a:xfrm>
        </p:grpSpPr>
        <p:sp>
          <p:nvSpPr>
            <p:cNvPr id="72" name="사각형: 둥근 모서리 10">
              <a:extLst>
                <a:ext uri="{FF2B5EF4-FFF2-40B4-BE49-F238E27FC236}">
                  <a16:creationId xmlns:a16="http://schemas.microsoft.com/office/drawing/2014/main" id="{B4126348-1819-404D-AE44-B4FF00FC66F1}"/>
                </a:ext>
              </a:extLst>
            </p:cNvPr>
            <p:cNvSpPr/>
            <p:nvPr/>
          </p:nvSpPr>
          <p:spPr>
            <a:xfrm>
              <a:off x="1802712" y="1874754"/>
              <a:ext cx="548283" cy="50908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NPC</a:t>
              </a:r>
              <a:br>
                <a:rPr lang="en-US" altLang="ko-KR" sz="90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접근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76" name="직선 화살표 연결선 28">
              <a:extLst>
                <a:ext uri="{FF2B5EF4-FFF2-40B4-BE49-F238E27FC236}">
                  <a16:creationId xmlns:a16="http://schemas.microsoft.com/office/drawing/2014/main" id="{9B2AC26D-CE63-9547-906F-09371D74744C}"/>
                </a:ext>
              </a:extLst>
            </p:cNvPr>
            <p:cNvCxnSpPr>
              <a:cxnSpLocks/>
              <a:stCxn id="72" idx="3"/>
              <a:endCxn id="164" idx="1"/>
            </p:cNvCxnSpPr>
            <p:nvPr/>
          </p:nvCxnSpPr>
          <p:spPr>
            <a:xfrm>
              <a:off x="2350994" y="2129294"/>
              <a:ext cx="241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8F4AF00-D507-A149-80C2-084F180283AE}"/>
                </a:ext>
              </a:extLst>
            </p:cNvPr>
            <p:cNvSpPr txBox="1"/>
            <p:nvPr/>
          </p:nvSpPr>
          <p:spPr>
            <a:xfrm>
              <a:off x="1733317" y="2448108"/>
              <a:ext cx="115212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u="sng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음성재생</a:t>
              </a:r>
              <a:endParaRPr lang="en-US" altLang="ko-KR" sz="900" u="sng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  <a:p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“</a:t>
              </a:r>
              <a:r>
                <a:rPr lang="en-US" altLang="ko-KR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궁금한게</a:t>
              </a:r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 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en-US" altLang="ko-KR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있으면</a:t>
              </a:r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 날 </a:t>
              </a:r>
              <a:r>
                <a:rPr lang="en-US" altLang="ko-KR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눌러</a:t>
              </a:r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”</a:t>
              </a:r>
              <a:endParaRPr lang="ko-KR" altLang="en-US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pic>
          <p:nvPicPr>
            <p:cNvPr id="91" name="그림 81">
              <a:extLst>
                <a:ext uri="{FF2B5EF4-FFF2-40B4-BE49-F238E27FC236}">
                  <a16:creationId xmlns:a16="http://schemas.microsoft.com/office/drawing/2014/main" id="{8EA4882E-ECCA-3648-B899-82D388AE3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0914" y="1123523"/>
              <a:ext cx="870894" cy="273279"/>
            </a:xfrm>
            <a:prstGeom prst="rect">
              <a:avLst/>
            </a:prstGeom>
          </p:spPr>
        </p:pic>
        <p:sp>
          <p:nvSpPr>
            <p:cNvPr id="92" name="사각형: 둥근 모서리 82">
              <a:extLst>
                <a:ext uri="{FF2B5EF4-FFF2-40B4-BE49-F238E27FC236}">
                  <a16:creationId xmlns:a16="http://schemas.microsoft.com/office/drawing/2014/main" id="{14B28CC3-A64D-FA46-8D05-7C7EBF5184CD}"/>
                </a:ext>
              </a:extLst>
            </p:cNvPr>
            <p:cNvSpPr/>
            <p:nvPr/>
          </p:nvSpPr>
          <p:spPr>
            <a:xfrm>
              <a:off x="1631504" y="1494208"/>
              <a:ext cx="3744416" cy="4523331"/>
            </a:xfrm>
            <a:prstGeom prst="roundRect">
              <a:avLst>
                <a:gd name="adj" fmla="val 4122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DDA297-433F-A841-A7DD-9571E563C04C}"/>
                </a:ext>
              </a:extLst>
            </p:cNvPr>
            <p:cNvSpPr txBox="1"/>
            <p:nvPr/>
          </p:nvSpPr>
          <p:spPr>
            <a:xfrm>
              <a:off x="5328001" y="5040235"/>
              <a:ext cx="86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AI </a:t>
              </a:r>
              <a:r>
                <a:rPr lang="en-US" altLang="ko-KR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어시스턴트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  <a:p>
              <a:pPr algn="ctr"/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음성답변</a:t>
              </a:r>
            </a:p>
          </p:txBody>
        </p:sp>
        <p:sp>
          <p:nvSpPr>
            <p:cNvPr id="140" name="object 6">
              <a:extLst>
                <a:ext uri="{FF2B5EF4-FFF2-40B4-BE49-F238E27FC236}">
                  <a16:creationId xmlns:a16="http://schemas.microsoft.com/office/drawing/2014/main" id="{26DF5AC2-E04F-F249-8465-6E2526B09170}"/>
                </a:ext>
              </a:extLst>
            </p:cNvPr>
            <p:cNvSpPr/>
            <p:nvPr/>
          </p:nvSpPr>
          <p:spPr>
            <a:xfrm>
              <a:off x="6406320" y="1769120"/>
              <a:ext cx="572090" cy="845112"/>
            </a:xfrm>
            <a:custGeom>
              <a:avLst/>
              <a:gdLst/>
              <a:ahLst/>
              <a:cxnLst/>
              <a:rect l="l" t="t" r="r" b="b"/>
              <a:pathLst>
                <a:path w="1729104" h="1346200">
                  <a:moveTo>
                    <a:pt x="1640774" y="0"/>
                  </a:moveTo>
                  <a:lnTo>
                    <a:pt x="87817" y="0"/>
                  </a:lnTo>
                  <a:lnTo>
                    <a:pt x="53634" y="6901"/>
                  </a:lnTo>
                  <a:lnTo>
                    <a:pt x="25721" y="25721"/>
                  </a:lnTo>
                  <a:lnTo>
                    <a:pt x="6901" y="53634"/>
                  </a:lnTo>
                  <a:lnTo>
                    <a:pt x="0" y="87817"/>
                  </a:lnTo>
                  <a:lnTo>
                    <a:pt x="0" y="1258240"/>
                  </a:lnTo>
                  <a:lnTo>
                    <a:pt x="6901" y="1292422"/>
                  </a:lnTo>
                  <a:lnTo>
                    <a:pt x="25721" y="1320336"/>
                  </a:lnTo>
                  <a:lnTo>
                    <a:pt x="53634" y="1339156"/>
                  </a:lnTo>
                  <a:lnTo>
                    <a:pt x="87817" y="1346057"/>
                  </a:lnTo>
                  <a:lnTo>
                    <a:pt x="1640774" y="1346057"/>
                  </a:lnTo>
                  <a:lnTo>
                    <a:pt x="1674956" y="1339156"/>
                  </a:lnTo>
                  <a:lnTo>
                    <a:pt x="1702870" y="1320336"/>
                  </a:lnTo>
                  <a:lnTo>
                    <a:pt x="1721690" y="1292422"/>
                  </a:lnTo>
                  <a:lnTo>
                    <a:pt x="1728591" y="1258240"/>
                  </a:lnTo>
                  <a:lnTo>
                    <a:pt x="1728591" y="87817"/>
                  </a:lnTo>
                  <a:lnTo>
                    <a:pt x="1721690" y="53634"/>
                  </a:lnTo>
                  <a:lnTo>
                    <a:pt x="1702870" y="25721"/>
                  </a:lnTo>
                  <a:lnTo>
                    <a:pt x="1674956" y="6901"/>
                  </a:lnTo>
                  <a:lnTo>
                    <a:pt x="1640774" y="0"/>
                  </a:lnTo>
                  <a:close/>
                </a:path>
              </a:pathLst>
            </a:custGeom>
            <a:solidFill>
              <a:srgbClr val="00A2FF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  <a:spcBef>
                  <a:spcPts val="135"/>
                </a:spcBef>
              </a:pPr>
              <a:r>
                <a:rPr lang="ko-KR" alt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음성인식</a:t>
              </a:r>
              <a:br>
                <a:rPr lang="ko-KR" altLang="en-US" sz="800" dirty="0">
                  <a:solidFill>
                    <a:prstClr val="black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lang="en-US" altLang="ko-KR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(</a:t>
              </a:r>
              <a:r>
                <a:rPr 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STT)</a:t>
              </a:r>
              <a:endParaRPr lang="en-US" sz="800" dirty="0">
                <a:solidFill>
                  <a:prstClr val="black"/>
                </a:solidFill>
                <a:latin typeface="LG Smart_H Regular" panose="020B0600000101010101" pitchFamily="34" charset="-127"/>
                <a:ea typeface="LG Smart_H Regular" panose="020B0600000101010101" pitchFamily="34" charset="-127"/>
                <a:cs typeface="Arial"/>
              </a:endParaRPr>
            </a:p>
          </p:txBody>
        </p:sp>
        <p:sp>
          <p:nvSpPr>
            <p:cNvPr id="98" name="object 11">
              <a:extLst>
                <a:ext uri="{FF2B5EF4-FFF2-40B4-BE49-F238E27FC236}">
                  <a16:creationId xmlns:a16="http://schemas.microsoft.com/office/drawing/2014/main" id="{C6424D75-DC0C-C040-AEBD-213D3D960120}"/>
                </a:ext>
              </a:extLst>
            </p:cNvPr>
            <p:cNvSpPr/>
            <p:nvPr/>
          </p:nvSpPr>
          <p:spPr>
            <a:xfrm>
              <a:off x="6839708" y="2171912"/>
              <a:ext cx="941017" cy="39465"/>
            </a:xfrm>
            <a:custGeom>
              <a:avLst/>
              <a:gdLst/>
              <a:ahLst/>
              <a:cxnLst/>
              <a:rect l="l" t="t" r="r" b="b"/>
              <a:pathLst>
                <a:path w="2844165" h="62864">
                  <a:moveTo>
                    <a:pt x="2780846" y="41883"/>
                  </a:moveTo>
                  <a:lnTo>
                    <a:pt x="2780846" y="62825"/>
                  </a:lnTo>
                  <a:lnTo>
                    <a:pt x="2822729" y="41883"/>
                  </a:lnTo>
                  <a:lnTo>
                    <a:pt x="2780846" y="41883"/>
                  </a:lnTo>
                  <a:close/>
                </a:path>
                <a:path w="2844165" h="62864">
                  <a:moveTo>
                    <a:pt x="2780846" y="20941"/>
                  </a:moveTo>
                  <a:lnTo>
                    <a:pt x="2780846" y="41883"/>
                  </a:lnTo>
                  <a:lnTo>
                    <a:pt x="2791317" y="41883"/>
                  </a:lnTo>
                  <a:lnTo>
                    <a:pt x="2791317" y="20941"/>
                  </a:lnTo>
                  <a:lnTo>
                    <a:pt x="2780846" y="20941"/>
                  </a:lnTo>
                  <a:close/>
                </a:path>
                <a:path w="2844165" h="62864">
                  <a:moveTo>
                    <a:pt x="2780846" y="0"/>
                  </a:moveTo>
                  <a:lnTo>
                    <a:pt x="2780846" y="20941"/>
                  </a:lnTo>
                  <a:lnTo>
                    <a:pt x="2791317" y="20941"/>
                  </a:lnTo>
                  <a:lnTo>
                    <a:pt x="2791317" y="41883"/>
                  </a:lnTo>
                  <a:lnTo>
                    <a:pt x="2822731" y="41882"/>
                  </a:lnTo>
                  <a:lnTo>
                    <a:pt x="2843671" y="31412"/>
                  </a:lnTo>
                  <a:lnTo>
                    <a:pt x="2780846" y="0"/>
                  </a:lnTo>
                  <a:close/>
                </a:path>
                <a:path w="2844165" h="62864">
                  <a:moveTo>
                    <a:pt x="0" y="20940"/>
                  </a:moveTo>
                  <a:lnTo>
                    <a:pt x="0" y="41882"/>
                  </a:lnTo>
                  <a:lnTo>
                    <a:pt x="2780846" y="41883"/>
                  </a:lnTo>
                  <a:lnTo>
                    <a:pt x="2780846" y="20941"/>
                  </a:lnTo>
                  <a:lnTo>
                    <a:pt x="0" y="20940"/>
                  </a:lnTo>
                  <a:close/>
                </a:path>
              </a:pathLst>
            </a:custGeom>
            <a:solidFill>
              <a:srgbClr val="00A0FF"/>
            </a:solidFill>
          </p:spPr>
          <p:txBody>
            <a:bodyPr wrap="square" lIns="0" tIns="0" rIns="0" bIns="0" rtlCol="0"/>
            <a:lstStyle/>
            <a:p>
              <a:endParaRPr sz="9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99" name="object 12">
              <a:extLst>
                <a:ext uri="{FF2B5EF4-FFF2-40B4-BE49-F238E27FC236}">
                  <a16:creationId xmlns:a16="http://schemas.microsoft.com/office/drawing/2014/main" id="{29E4CC31-713A-914D-953B-C3471779BB73}"/>
                </a:ext>
              </a:extLst>
            </p:cNvPr>
            <p:cNvSpPr txBox="1"/>
            <p:nvPr/>
          </p:nvSpPr>
          <p:spPr>
            <a:xfrm>
              <a:off x="6964771" y="2238791"/>
              <a:ext cx="711455" cy="2949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사용자</a:t>
              </a: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발화</a:t>
              </a:r>
              <a:b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텍스트</a:t>
              </a:r>
              <a:endParaRPr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00" name="object 14">
              <a:extLst>
                <a:ext uri="{FF2B5EF4-FFF2-40B4-BE49-F238E27FC236}">
                  <a16:creationId xmlns:a16="http://schemas.microsoft.com/office/drawing/2014/main" id="{541E2C74-F129-8E4C-909D-0E74DF29BEFE}"/>
                </a:ext>
              </a:extLst>
            </p:cNvPr>
            <p:cNvSpPr txBox="1"/>
            <p:nvPr/>
          </p:nvSpPr>
          <p:spPr>
            <a:xfrm>
              <a:off x="6780815" y="2003846"/>
              <a:ext cx="1229649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“</a:t>
              </a:r>
              <a:r>
                <a:rPr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너는</a:t>
              </a: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~~</a:t>
              </a: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알아?”</a:t>
              </a:r>
            </a:p>
          </p:txBody>
        </p:sp>
        <p:sp>
          <p:nvSpPr>
            <p:cNvPr id="138" name="object 16">
              <a:extLst>
                <a:ext uri="{FF2B5EF4-FFF2-40B4-BE49-F238E27FC236}">
                  <a16:creationId xmlns:a16="http://schemas.microsoft.com/office/drawing/2014/main" id="{EAFBC171-7E51-D844-B824-A5F6190B715C}"/>
                </a:ext>
              </a:extLst>
            </p:cNvPr>
            <p:cNvSpPr/>
            <p:nvPr/>
          </p:nvSpPr>
          <p:spPr>
            <a:xfrm>
              <a:off x="7740748" y="1768141"/>
              <a:ext cx="886813" cy="846993"/>
            </a:xfrm>
            <a:custGeom>
              <a:avLst/>
              <a:gdLst/>
              <a:ahLst/>
              <a:cxnLst/>
              <a:rect l="l" t="t" r="r" b="b"/>
              <a:pathLst>
                <a:path w="2680334" h="1795779">
                  <a:moveTo>
                    <a:pt x="1340116" y="0"/>
                  </a:moveTo>
                  <a:lnTo>
                    <a:pt x="0" y="897881"/>
                  </a:lnTo>
                  <a:lnTo>
                    <a:pt x="1340116" y="1795763"/>
                  </a:lnTo>
                  <a:lnTo>
                    <a:pt x="2680242" y="897881"/>
                  </a:lnTo>
                  <a:lnTo>
                    <a:pt x="1340116" y="0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102" name="object 18">
              <a:extLst>
                <a:ext uri="{FF2B5EF4-FFF2-40B4-BE49-F238E27FC236}">
                  <a16:creationId xmlns:a16="http://schemas.microsoft.com/office/drawing/2014/main" id="{C4E9B05D-D9F1-C543-850C-6E1E63B949AB}"/>
                </a:ext>
              </a:extLst>
            </p:cNvPr>
            <p:cNvSpPr txBox="1"/>
            <p:nvPr/>
          </p:nvSpPr>
          <p:spPr>
            <a:xfrm>
              <a:off x="7669634" y="2004085"/>
              <a:ext cx="1062348" cy="375102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177165" marR="227329" indent="-41910" algn="ctr">
                <a:spcBef>
                  <a:spcPts val="204"/>
                </a:spcBef>
              </a:pP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키밸류봇</a:t>
              </a:r>
              <a:endParaRPr lang="en-US" sz="7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rial Unicode MS"/>
              </a:endParaRPr>
            </a:p>
            <a:p>
              <a:pPr marL="177165" marR="227329" indent="-41910" algn="ctr">
                <a:spcBef>
                  <a:spcPts val="204"/>
                </a:spcBef>
              </a:pPr>
              <a:r>
                <a:rPr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이</a:t>
              </a:r>
              <a:r>
                <a:rPr 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 </a:t>
              </a: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답변</a:t>
              </a:r>
              <a:r>
                <a:rPr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 할 수</a:t>
              </a:r>
            </a:p>
            <a:p>
              <a:pPr marL="12700" algn="ctr">
                <a:spcBef>
                  <a:spcPts val="30"/>
                </a:spcBef>
              </a:pP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있</a:t>
              </a:r>
              <a:r>
                <a:rPr lang="ko-KR" alt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나</a:t>
              </a:r>
              <a:r>
                <a:rPr lang="en-US" altLang="ko-KR"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?</a:t>
              </a:r>
              <a:endParaRPr sz="7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rial"/>
              </a:endParaRPr>
            </a:p>
          </p:txBody>
        </p:sp>
        <p:sp>
          <p:nvSpPr>
            <p:cNvPr id="103" name="object 19">
              <a:extLst>
                <a:ext uri="{FF2B5EF4-FFF2-40B4-BE49-F238E27FC236}">
                  <a16:creationId xmlns:a16="http://schemas.microsoft.com/office/drawing/2014/main" id="{81D11EF6-6EF0-1D4D-B6E5-390FB1B38426}"/>
                </a:ext>
              </a:extLst>
            </p:cNvPr>
            <p:cNvSpPr/>
            <p:nvPr/>
          </p:nvSpPr>
          <p:spPr>
            <a:xfrm>
              <a:off x="8632727" y="2176801"/>
              <a:ext cx="327959" cy="39465"/>
            </a:xfrm>
            <a:custGeom>
              <a:avLst/>
              <a:gdLst/>
              <a:ahLst/>
              <a:cxnLst/>
              <a:rect l="l" t="t" r="r" b="b"/>
              <a:pathLst>
                <a:path w="991234" h="62864">
                  <a:moveTo>
                    <a:pt x="928212" y="0"/>
                  </a:moveTo>
                  <a:lnTo>
                    <a:pt x="928212" y="62825"/>
                  </a:lnTo>
                  <a:lnTo>
                    <a:pt x="970096" y="41883"/>
                  </a:lnTo>
                  <a:lnTo>
                    <a:pt x="938683" y="41883"/>
                  </a:lnTo>
                  <a:lnTo>
                    <a:pt x="938683" y="20941"/>
                  </a:lnTo>
                  <a:lnTo>
                    <a:pt x="970096" y="20941"/>
                  </a:lnTo>
                  <a:lnTo>
                    <a:pt x="928212" y="0"/>
                  </a:lnTo>
                  <a:close/>
                </a:path>
                <a:path w="991234" h="62864">
                  <a:moveTo>
                    <a:pt x="928212" y="20941"/>
                  </a:moveTo>
                  <a:lnTo>
                    <a:pt x="0" y="20941"/>
                  </a:lnTo>
                  <a:lnTo>
                    <a:pt x="0" y="41883"/>
                  </a:lnTo>
                  <a:lnTo>
                    <a:pt x="928212" y="41883"/>
                  </a:lnTo>
                  <a:lnTo>
                    <a:pt x="928212" y="20941"/>
                  </a:lnTo>
                  <a:close/>
                </a:path>
                <a:path w="991234" h="62864">
                  <a:moveTo>
                    <a:pt x="970096" y="20941"/>
                  </a:moveTo>
                  <a:lnTo>
                    <a:pt x="938683" y="20941"/>
                  </a:lnTo>
                  <a:lnTo>
                    <a:pt x="938683" y="41883"/>
                  </a:lnTo>
                  <a:lnTo>
                    <a:pt x="970096" y="41883"/>
                  </a:lnTo>
                  <a:lnTo>
                    <a:pt x="991037" y="31412"/>
                  </a:lnTo>
                  <a:lnTo>
                    <a:pt x="970096" y="20941"/>
                  </a:lnTo>
                  <a:close/>
                </a:path>
              </a:pathLst>
            </a:custGeom>
            <a:solidFill>
              <a:srgbClr val="00A0FF"/>
            </a:solidFill>
          </p:spPr>
          <p:txBody>
            <a:bodyPr wrap="square" lIns="0" tIns="0" rIns="0" bIns="0" rtlCol="0"/>
            <a:lstStyle/>
            <a:p>
              <a:endParaRPr sz="9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104" name="object 20">
              <a:extLst>
                <a:ext uri="{FF2B5EF4-FFF2-40B4-BE49-F238E27FC236}">
                  <a16:creationId xmlns:a16="http://schemas.microsoft.com/office/drawing/2014/main" id="{EE9591A1-54C2-C845-BBA9-D0FCFCDF198B}"/>
                </a:ext>
              </a:extLst>
            </p:cNvPr>
            <p:cNvSpPr txBox="1"/>
            <p:nvPr/>
          </p:nvSpPr>
          <p:spPr>
            <a:xfrm>
              <a:off x="8566112" y="1988456"/>
              <a:ext cx="277288" cy="171842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10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No</a:t>
              </a:r>
            </a:p>
          </p:txBody>
        </p:sp>
        <p:sp>
          <p:nvSpPr>
            <p:cNvPr id="106" name="object 22">
              <a:extLst>
                <a:ext uri="{FF2B5EF4-FFF2-40B4-BE49-F238E27FC236}">
                  <a16:creationId xmlns:a16="http://schemas.microsoft.com/office/drawing/2014/main" id="{4699CCBA-8AC2-A341-ADDD-DA0272F73584}"/>
                </a:ext>
              </a:extLst>
            </p:cNvPr>
            <p:cNvSpPr txBox="1"/>
            <p:nvPr/>
          </p:nvSpPr>
          <p:spPr>
            <a:xfrm>
              <a:off x="7848317" y="2652856"/>
              <a:ext cx="359006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Yes</a:t>
              </a:r>
            </a:p>
          </p:txBody>
        </p:sp>
        <p:sp>
          <p:nvSpPr>
            <p:cNvPr id="136" name="object 24">
              <a:extLst>
                <a:ext uri="{FF2B5EF4-FFF2-40B4-BE49-F238E27FC236}">
                  <a16:creationId xmlns:a16="http://schemas.microsoft.com/office/drawing/2014/main" id="{9C64D27C-FF6A-0447-A5E1-4F4338639222}"/>
                </a:ext>
              </a:extLst>
            </p:cNvPr>
            <p:cNvSpPr/>
            <p:nvPr/>
          </p:nvSpPr>
          <p:spPr>
            <a:xfrm>
              <a:off x="6406320" y="3172476"/>
              <a:ext cx="572090" cy="1494105"/>
            </a:xfrm>
            <a:custGeom>
              <a:avLst/>
              <a:gdLst/>
              <a:ahLst/>
              <a:cxnLst/>
              <a:rect l="l" t="t" r="r" b="b"/>
              <a:pathLst>
                <a:path w="1729104" h="4547870">
                  <a:moveTo>
                    <a:pt x="1615817" y="0"/>
                  </a:moveTo>
                  <a:lnTo>
                    <a:pt x="112773" y="0"/>
                  </a:lnTo>
                  <a:lnTo>
                    <a:pt x="68877" y="8862"/>
                  </a:lnTo>
                  <a:lnTo>
                    <a:pt x="33030" y="33030"/>
                  </a:lnTo>
                  <a:lnTo>
                    <a:pt x="8862" y="68877"/>
                  </a:lnTo>
                  <a:lnTo>
                    <a:pt x="0" y="112773"/>
                  </a:lnTo>
                  <a:lnTo>
                    <a:pt x="0" y="4434770"/>
                  </a:lnTo>
                  <a:lnTo>
                    <a:pt x="8862" y="4478667"/>
                  </a:lnTo>
                  <a:lnTo>
                    <a:pt x="33030" y="4514513"/>
                  </a:lnTo>
                  <a:lnTo>
                    <a:pt x="68877" y="4538681"/>
                  </a:lnTo>
                  <a:lnTo>
                    <a:pt x="112773" y="4547544"/>
                  </a:lnTo>
                  <a:lnTo>
                    <a:pt x="1615817" y="4547544"/>
                  </a:lnTo>
                  <a:lnTo>
                    <a:pt x="1659714" y="4538681"/>
                  </a:lnTo>
                  <a:lnTo>
                    <a:pt x="1695560" y="4514513"/>
                  </a:lnTo>
                  <a:lnTo>
                    <a:pt x="1719729" y="4478667"/>
                  </a:lnTo>
                  <a:lnTo>
                    <a:pt x="1728591" y="4434770"/>
                  </a:lnTo>
                  <a:lnTo>
                    <a:pt x="1728591" y="112773"/>
                  </a:lnTo>
                  <a:lnTo>
                    <a:pt x="1719729" y="68877"/>
                  </a:lnTo>
                  <a:lnTo>
                    <a:pt x="1695560" y="33030"/>
                  </a:lnTo>
                  <a:lnTo>
                    <a:pt x="1659714" y="8862"/>
                  </a:lnTo>
                  <a:lnTo>
                    <a:pt x="1615817" y="0"/>
                  </a:lnTo>
                  <a:close/>
                </a:path>
              </a:pathLst>
            </a:custGeom>
            <a:solidFill>
              <a:srgbClr val="00A2FF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  <a:spcBef>
                  <a:spcPts val="135"/>
                </a:spcBef>
              </a:pPr>
              <a:r>
                <a:rPr lang="ko-KR" altLang="en-US" sz="900" dirty="0" err="1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음성합성</a:t>
              </a:r>
              <a:endParaRPr lang="ko-KR" altLang="en-US"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9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(</a:t>
              </a:r>
              <a:r>
                <a:rPr lang="en-US" sz="9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TTS)</a:t>
              </a:r>
              <a:endParaRPr lang="en-US"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rial"/>
              </a:endParaRPr>
            </a:p>
          </p:txBody>
        </p:sp>
        <p:sp>
          <p:nvSpPr>
            <p:cNvPr id="134" name="object 28">
              <a:extLst>
                <a:ext uri="{FF2B5EF4-FFF2-40B4-BE49-F238E27FC236}">
                  <a16:creationId xmlns:a16="http://schemas.microsoft.com/office/drawing/2014/main" id="{7FE5A051-35C2-3841-A18F-74474FC11E5B}"/>
                </a:ext>
              </a:extLst>
            </p:cNvPr>
            <p:cNvSpPr/>
            <p:nvPr/>
          </p:nvSpPr>
          <p:spPr>
            <a:xfrm>
              <a:off x="8808543" y="1768141"/>
              <a:ext cx="886813" cy="846993"/>
            </a:xfrm>
            <a:custGeom>
              <a:avLst/>
              <a:gdLst/>
              <a:ahLst/>
              <a:cxnLst/>
              <a:rect l="l" t="t" r="r" b="b"/>
              <a:pathLst>
                <a:path w="2680334" h="1795779">
                  <a:moveTo>
                    <a:pt x="1340126" y="0"/>
                  </a:moveTo>
                  <a:lnTo>
                    <a:pt x="0" y="897881"/>
                  </a:lnTo>
                  <a:lnTo>
                    <a:pt x="1340126" y="1795763"/>
                  </a:lnTo>
                  <a:lnTo>
                    <a:pt x="2680253" y="897881"/>
                  </a:lnTo>
                  <a:lnTo>
                    <a:pt x="1340126" y="0"/>
                  </a:lnTo>
                  <a:close/>
                </a:path>
              </a:pathLst>
            </a:cu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9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110" name="object 30">
              <a:extLst>
                <a:ext uri="{FF2B5EF4-FFF2-40B4-BE49-F238E27FC236}">
                  <a16:creationId xmlns:a16="http://schemas.microsoft.com/office/drawing/2014/main" id="{DE24054B-E2A3-264B-80EE-E6FCF4DC6878}"/>
                </a:ext>
              </a:extLst>
            </p:cNvPr>
            <p:cNvSpPr txBox="1"/>
            <p:nvPr/>
          </p:nvSpPr>
          <p:spPr>
            <a:xfrm>
              <a:off x="8900176" y="2004085"/>
              <a:ext cx="740218" cy="375102"/>
            </a:xfrm>
            <a:prstGeom prst="rect">
              <a:avLst/>
            </a:prstGeom>
          </p:spPr>
          <p:txBody>
            <a:bodyPr vert="horz" wrap="square" lIns="0" tIns="26034" rIns="0" bIns="0" rtlCol="0">
              <a:spAutoFit/>
            </a:bodyPr>
            <a:lstStyle/>
            <a:p>
              <a:pPr marL="177165" marR="133350" indent="-136525" algn="ctr">
                <a:spcBef>
                  <a:spcPts val="204"/>
                </a:spcBef>
              </a:pP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백과사전봇이</a:t>
              </a:r>
              <a:r>
                <a:rPr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  </a:t>
              </a:r>
              <a:endParaRPr lang="en-US" sz="7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rial Unicode MS"/>
              </a:endParaRPr>
            </a:p>
            <a:p>
              <a:pPr marL="177165" marR="133350" indent="-136525" algn="ctr">
                <a:spcBef>
                  <a:spcPts val="204"/>
                </a:spcBef>
              </a:pP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답변</a:t>
              </a:r>
              <a:r>
                <a:rPr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 할 수</a:t>
              </a:r>
            </a:p>
            <a:p>
              <a:pPr marL="12700" algn="ctr">
                <a:spcBef>
                  <a:spcPts val="30"/>
                </a:spcBef>
              </a:pPr>
              <a:r>
                <a:rPr sz="7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있</a:t>
              </a:r>
              <a:r>
                <a:rPr lang="ko-KR" alt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나</a:t>
              </a:r>
              <a:r>
                <a:rPr lang="en-US" altLang="ko-KR" sz="7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 Unicode MS"/>
                </a:rPr>
                <a:t>?</a:t>
              </a:r>
              <a:endParaRPr sz="7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rial"/>
              </a:endParaRPr>
            </a:p>
          </p:txBody>
        </p:sp>
        <p:sp>
          <p:nvSpPr>
            <p:cNvPr id="132" name="object 32">
              <a:extLst>
                <a:ext uri="{FF2B5EF4-FFF2-40B4-BE49-F238E27FC236}">
                  <a16:creationId xmlns:a16="http://schemas.microsoft.com/office/drawing/2014/main" id="{801DFEF8-E3B9-C94A-B600-B98CE34A15F6}"/>
                </a:ext>
              </a:extLst>
            </p:cNvPr>
            <p:cNvSpPr/>
            <p:nvPr/>
          </p:nvSpPr>
          <p:spPr>
            <a:xfrm>
              <a:off x="7898180" y="3143190"/>
              <a:ext cx="572090" cy="577223"/>
            </a:xfrm>
            <a:custGeom>
              <a:avLst/>
              <a:gdLst/>
              <a:ahLst/>
              <a:cxnLst/>
              <a:rect l="l" t="t" r="r" b="b"/>
              <a:pathLst>
                <a:path w="1729105" h="1346200">
                  <a:moveTo>
                    <a:pt x="1640766" y="0"/>
                  </a:moveTo>
                  <a:lnTo>
                    <a:pt x="87808" y="0"/>
                  </a:lnTo>
                  <a:lnTo>
                    <a:pt x="53627" y="6901"/>
                  </a:lnTo>
                  <a:lnTo>
                    <a:pt x="25716" y="25721"/>
                  </a:lnTo>
                  <a:lnTo>
                    <a:pt x="6899" y="53634"/>
                  </a:lnTo>
                  <a:lnTo>
                    <a:pt x="0" y="87817"/>
                  </a:lnTo>
                  <a:lnTo>
                    <a:pt x="0" y="1258239"/>
                  </a:lnTo>
                  <a:lnTo>
                    <a:pt x="6899" y="1292421"/>
                  </a:lnTo>
                  <a:lnTo>
                    <a:pt x="25716" y="1320335"/>
                  </a:lnTo>
                  <a:lnTo>
                    <a:pt x="53627" y="1339155"/>
                  </a:lnTo>
                  <a:lnTo>
                    <a:pt x="87808" y="1346056"/>
                  </a:lnTo>
                  <a:lnTo>
                    <a:pt x="1640766" y="1346056"/>
                  </a:lnTo>
                  <a:lnTo>
                    <a:pt x="1674949" y="1339155"/>
                  </a:lnTo>
                  <a:lnTo>
                    <a:pt x="1702864" y="1320335"/>
                  </a:lnTo>
                  <a:lnTo>
                    <a:pt x="1721684" y="1292421"/>
                  </a:lnTo>
                  <a:lnTo>
                    <a:pt x="1728586" y="1258239"/>
                  </a:lnTo>
                  <a:lnTo>
                    <a:pt x="1728586" y="87817"/>
                  </a:lnTo>
                  <a:lnTo>
                    <a:pt x="1721684" y="53634"/>
                  </a:lnTo>
                  <a:lnTo>
                    <a:pt x="1702864" y="25721"/>
                  </a:lnTo>
                  <a:lnTo>
                    <a:pt x="1674949" y="6901"/>
                  </a:lnTo>
                  <a:lnTo>
                    <a:pt x="1640766" y="0"/>
                  </a:lnTo>
                  <a:close/>
                </a:path>
              </a:pathLst>
            </a:custGeom>
            <a:solidFill>
              <a:srgbClr val="00A2FF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marL="12700" marR="5080" indent="-7938" algn="ctr">
                <a:lnSpc>
                  <a:spcPct val="130000"/>
                </a:lnSpc>
                <a:spcBef>
                  <a:spcPts val="204"/>
                </a:spcBef>
              </a:pPr>
              <a:r>
                <a:rPr lang="ko-KR" altLang="en-US" sz="800" dirty="0" err="1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키밸류봇</a:t>
              </a:r>
              <a:br>
                <a:rPr lang="ko-KR" alt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lang="ko-KR" alt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 생성</a:t>
              </a:r>
              <a:endParaRPr lang="ko-KR" altLang="en-US" sz="800" dirty="0">
                <a:solidFill>
                  <a:prstClr val="black"/>
                </a:solidFill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30" name="object 36">
              <a:extLst>
                <a:ext uri="{FF2B5EF4-FFF2-40B4-BE49-F238E27FC236}">
                  <a16:creationId xmlns:a16="http://schemas.microsoft.com/office/drawing/2014/main" id="{4B84CA24-3616-C74B-9ED3-C11DF319980C}"/>
                </a:ext>
              </a:extLst>
            </p:cNvPr>
            <p:cNvSpPr/>
            <p:nvPr/>
          </p:nvSpPr>
          <p:spPr>
            <a:xfrm>
              <a:off x="8907017" y="3675668"/>
              <a:ext cx="708580" cy="524748"/>
            </a:xfrm>
            <a:custGeom>
              <a:avLst/>
              <a:gdLst/>
              <a:ahLst/>
              <a:cxnLst/>
              <a:rect l="l" t="t" r="r" b="b"/>
              <a:pathLst>
                <a:path w="1729105" h="1346200">
                  <a:moveTo>
                    <a:pt x="1640777" y="0"/>
                  </a:moveTo>
                  <a:lnTo>
                    <a:pt x="87819" y="0"/>
                  </a:lnTo>
                  <a:lnTo>
                    <a:pt x="53636" y="6901"/>
                  </a:lnTo>
                  <a:lnTo>
                    <a:pt x="25721" y="25721"/>
                  </a:lnTo>
                  <a:lnTo>
                    <a:pt x="6901" y="53634"/>
                  </a:lnTo>
                  <a:lnTo>
                    <a:pt x="0" y="87817"/>
                  </a:lnTo>
                  <a:lnTo>
                    <a:pt x="0" y="1258239"/>
                  </a:lnTo>
                  <a:lnTo>
                    <a:pt x="6901" y="1292421"/>
                  </a:lnTo>
                  <a:lnTo>
                    <a:pt x="25721" y="1320335"/>
                  </a:lnTo>
                  <a:lnTo>
                    <a:pt x="53636" y="1339155"/>
                  </a:lnTo>
                  <a:lnTo>
                    <a:pt x="87819" y="1346056"/>
                  </a:lnTo>
                  <a:lnTo>
                    <a:pt x="1640777" y="1346056"/>
                  </a:lnTo>
                  <a:lnTo>
                    <a:pt x="1674960" y="1339155"/>
                  </a:lnTo>
                  <a:lnTo>
                    <a:pt x="1702874" y="1320335"/>
                  </a:lnTo>
                  <a:lnTo>
                    <a:pt x="1721695" y="1292421"/>
                  </a:lnTo>
                  <a:lnTo>
                    <a:pt x="1728596" y="1258239"/>
                  </a:lnTo>
                  <a:lnTo>
                    <a:pt x="1728596" y="87817"/>
                  </a:lnTo>
                  <a:lnTo>
                    <a:pt x="1721695" y="53634"/>
                  </a:lnTo>
                  <a:lnTo>
                    <a:pt x="1702874" y="25721"/>
                  </a:lnTo>
                  <a:lnTo>
                    <a:pt x="1674960" y="6901"/>
                  </a:lnTo>
                  <a:lnTo>
                    <a:pt x="1640777" y="0"/>
                  </a:lnTo>
                  <a:close/>
                </a:path>
              </a:pathLst>
            </a:custGeom>
            <a:solidFill>
              <a:srgbClr val="00A2FF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marL="4763" marR="5080" indent="6350" algn="ctr">
                <a:spcBef>
                  <a:spcPts val="204"/>
                </a:spcBef>
              </a:pPr>
              <a:r>
                <a:rPr lang="ko-KR" altLang="en-US" sz="800" dirty="0" err="1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백과사전봇</a:t>
              </a:r>
              <a:br>
                <a:rPr lang="ko-KR" alt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lang="ko-KR" altLang="en-US" sz="8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 생성</a:t>
              </a:r>
              <a:endParaRPr lang="ko-KR" altLang="en-US" sz="800" dirty="0">
                <a:solidFill>
                  <a:prstClr val="black"/>
                </a:solidFill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16" name="object 40">
              <a:extLst>
                <a:ext uri="{FF2B5EF4-FFF2-40B4-BE49-F238E27FC236}">
                  <a16:creationId xmlns:a16="http://schemas.microsoft.com/office/drawing/2014/main" id="{91B43456-6E9E-4749-9052-3B40ED9D6789}"/>
                </a:ext>
              </a:extLst>
            </p:cNvPr>
            <p:cNvSpPr txBox="1"/>
            <p:nvPr/>
          </p:nvSpPr>
          <p:spPr>
            <a:xfrm>
              <a:off x="8951025" y="2659206"/>
              <a:ext cx="301298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Yes</a:t>
              </a:r>
            </a:p>
          </p:txBody>
        </p:sp>
        <p:sp>
          <p:nvSpPr>
            <p:cNvPr id="117" name="object 41">
              <a:extLst>
                <a:ext uri="{FF2B5EF4-FFF2-40B4-BE49-F238E27FC236}">
                  <a16:creationId xmlns:a16="http://schemas.microsoft.com/office/drawing/2014/main" id="{15450497-C9B9-D84A-A274-C8A7C2719E6B}"/>
                </a:ext>
              </a:extLst>
            </p:cNvPr>
            <p:cNvSpPr/>
            <p:nvPr/>
          </p:nvSpPr>
          <p:spPr>
            <a:xfrm>
              <a:off x="9689405" y="2176801"/>
              <a:ext cx="327959" cy="39465"/>
            </a:xfrm>
            <a:custGeom>
              <a:avLst/>
              <a:gdLst/>
              <a:ahLst/>
              <a:cxnLst/>
              <a:rect l="l" t="t" r="r" b="b"/>
              <a:pathLst>
                <a:path w="991234" h="62864">
                  <a:moveTo>
                    <a:pt x="928212" y="0"/>
                  </a:moveTo>
                  <a:lnTo>
                    <a:pt x="928212" y="62825"/>
                  </a:lnTo>
                  <a:lnTo>
                    <a:pt x="970096" y="41883"/>
                  </a:lnTo>
                  <a:lnTo>
                    <a:pt x="938683" y="41883"/>
                  </a:lnTo>
                  <a:lnTo>
                    <a:pt x="938683" y="20941"/>
                  </a:lnTo>
                  <a:lnTo>
                    <a:pt x="970096" y="20941"/>
                  </a:lnTo>
                  <a:lnTo>
                    <a:pt x="928212" y="0"/>
                  </a:lnTo>
                  <a:close/>
                </a:path>
                <a:path w="991234" h="62864">
                  <a:moveTo>
                    <a:pt x="928212" y="20941"/>
                  </a:moveTo>
                  <a:lnTo>
                    <a:pt x="0" y="20941"/>
                  </a:lnTo>
                  <a:lnTo>
                    <a:pt x="0" y="41883"/>
                  </a:lnTo>
                  <a:lnTo>
                    <a:pt x="928212" y="41883"/>
                  </a:lnTo>
                  <a:lnTo>
                    <a:pt x="928212" y="20941"/>
                  </a:lnTo>
                  <a:close/>
                </a:path>
                <a:path w="991234" h="62864">
                  <a:moveTo>
                    <a:pt x="970096" y="20941"/>
                  </a:moveTo>
                  <a:lnTo>
                    <a:pt x="938683" y="20941"/>
                  </a:lnTo>
                  <a:lnTo>
                    <a:pt x="938683" y="41883"/>
                  </a:lnTo>
                  <a:lnTo>
                    <a:pt x="970096" y="41883"/>
                  </a:lnTo>
                  <a:lnTo>
                    <a:pt x="991037" y="31412"/>
                  </a:lnTo>
                  <a:lnTo>
                    <a:pt x="970096" y="20941"/>
                  </a:lnTo>
                  <a:close/>
                </a:path>
              </a:pathLst>
            </a:custGeom>
            <a:solidFill>
              <a:srgbClr val="00A0FF"/>
            </a:solidFill>
          </p:spPr>
          <p:txBody>
            <a:bodyPr wrap="square" lIns="0" tIns="0" rIns="0" bIns="0" rtlCol="0"/>
            <a:lstStyle/>
            <a:p>
              <a:endParaRPr sz="9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118" name="object 42">
              <a:extLst>
                <a:ext uri="{FF2B5EF4-FFF2-40B4-BE49-F238E27FC236}">
                  <a16:creationId xmlns:a16="http://schemas.microsoft.com/office/drawing/2014/main" id="{BB9A76B2-4E4A-714D-B2F8-0D92DC80B8B2}"/>
                </a:ext>
              </a:extLst>
            </p:cNvPr>
            <p:cNvSpPr txBox="1"/>
            <p:nvPr/>
          </p:nvSpPr>
          <p:spPr>
            <a:xfrm>
              <a:off x="9694716" y="1988456"/>
              <a:ext cx="245072" cy="171842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10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No</a:t>
              </a:r>
            </a:p>
          </p:txBody>
        </p:sp>
        <p:sp>
          <p:nvSpPr>
            <p:cNvPr id="128" name="object 44">
              <a:extLst>
                <a:ext uri="{FF2B5EF4-FFF2-40B4-BE49-F238E27FC236}">
                  <a16:creationId xmlns:a16="http://schemas.microsoft.com/office/drawing/2014/main" id="{E0189515-4C92-7E44-88E4-A76428E41D5D}"/>
                </a:ext>
              </a:extLst>
            </p:cNvPr>
            <p:cNvSpPr/>
            <p:nvPr/>
          </p:nvSpPr>
          <p:spPr>
            <a:xfrm>
              <a:off x="9938078" y="1726432"/>
              <a:ext cx="478827" cy="3179347"/>
            </a:xfrm>
            <a:custGeom>
              <a:avLst/>
              <a:gdLst/>
              <a:ahLst/>
              <a:cxnLst/>
              <a:rect l="l" t="t" r="r" b="b"/>
              <a:pathLst>
                <a:path w="1225550" h="7297420">
                  <a:moveTo>
                    <a:pt x="1145452" y="0"/>
                  </a:moveTo>
                  <a:lnTo>
                    <a:pt x="79934" y="0"/>
                  </a:lnTo>
                  <a:lnTo>
                    <a:pt x="48821" y="6282"/>
                  </a:lnTo>
                  <a:lnTo>
                    <a:pt x="23412" y="23415"/>
                  </a:lnTo>
                  <a:lnTo>
                    <a:pt x="6281" y="48826"/>
                  </a:lnTo>
                  <a:lnTo>
                    <a:pt x="0" y="79944"/>
                  </a:lnTo>
                  <a:lnTo>
                    <a:pt x="0" y="7216932"/>
                  </a:lnTo>
                  <a:lnTo>
                    <a:pt x="6281" y="7248049"/>
                  </a:lnTo>
                  <a:lnTo>
                    <a:pt x="23412" y="7273460"/>
                  </a:lnTo>
                  <a:lnTo>
                    <a:pt x="48821" y="7290592"/>
                  </a:lnTo>
                  <a:lnTo>
                    <a:pt x="79934" y="7296875"/>
                  </a:lnTo>
                  <a:lnTo>
                    <a:pt x="1145452" y="7296875"/>
                  </a:lnTo>
                  <a:lnTo>
                    <a:pt x="1176565" y="7290592"/>
                  </a:lnTo>
                  <a:lnTo>
                    <a:pt x="1201973" y="7273460"/>
                  </a:lnTo>
                  <a:lnTo>
                    <a:pt x="1219104" y="7248049"/>
                  </a:lnTo>
                  <a:lnTo>
                    <a:pt x="1225386" y="7216932"/>
                  </a:lnTo>
                  <a:lnTo>
                    <a:pt x="1225386" y="79944"/>
                  </a:lnTo>
                  <a:lnTo>
                    <a:pt x="1219104" y="48826"/>
                  </a:lnTo>
                  <a:lnTo>
                    <a:pt x="1201973" y="23415"/>
                  </a:lnTo>
                  <a:lnTo>
                    <a:pt x="1176565" y="6282"/>
                  </a:lnTo>
                  <a:lnTo>
                    <a:pt x="1145452" y="0"/>
                  </a:lnTo>
                  <a:close/>
                </a:path>
              </a:pathLst>
            </a:custGeom>
            <a:solidFill>
              <a:srgbClr val="00A2FF"/>
            </a:solidFill>
            <a:ln w="3175">
              <a:solidFill>
                <a:schemeClr val="tx1"/>
              </a:solidFill>
            </a:ln>
          </p:spPr>
          <p:txBody>
            <a:bodyPr wrap="square" lIns="0" tIns="0" rIns="0" bIns="0" rtlCol="0" anchor="ctr"/>
            <a:lstStyle/>
            <a:p>
              <a:pPr marL="48895" marR="5080" indent="-36830" algn="ctr">
                <a:lnSpc>
                  <a:spcPct val="130000"/>
                </a:lnSpc>
                <a:spcBef>
                  <a:spcPts val="100"/>
                </a:spcBef>
              </a:pPr>
              <a:r>
                <a:rPr lang="en-US" sz="7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Smalltalk </a:t>
              </a:r>
            </a:p>
            <a:p>
              <a:pPr marL="48895" marR="5080" indent="-36830" algn="ctr">
                <a:lnSpc>
                  <a:spcPct val="130000"/>
                </a:lnSpc>
                <a:spcBef>
                  <a:spcPts val="100"/>
                </a:spcBef>
              </a:pPr>
              <a:r>
                <a:rPr lang="en-US" sz="700" dirty="0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Fallback</a:t>
              </a:r>
            </a:p>
            <a:p>
              <a:pPr marL="48895" marR="5080" indent="-36830" algn="ctr">
                <a:lnSpc>
                  <a:spcPct val="130000"/>
                </a:lnSpc>
                <a:spcBef>
                  <a:spcPts val="100"/>
                </a:spcBef>
              </a:pPr>
              <a:r>
                <a:rPr lang="ko-KR" altLang="en-US" sz="700" dirty="0" err="1">
                  <a:solidFill>
                    <a:srgbClr val="FFFFFF"/>
                  </a:solidFill>
                  <a:latin typeface="LG Smart_H Regular" panose="020B0600000101010101" pitchFamily="34" charset="-127"/>
                  <a:ea typeface="LG Smart_H Regular" panose="020B0600000101010101" pitchFamily="34" charset="-127"/>
                  <a:cs typeface="Arial"/>
                </a:rPr>
                <a:t>답변생성</a:t>
              </a:r>
              <a:endParaRPr lang="ko-KR" altLang="en-US" sz="700" dirty="0">
                <a:solidFill>
                  <a:prstClr val="black"/>
                </a:solidFill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22" name="object 48">
              <a:extLst>
                <a:ext uri="{FF2B5EF4-FFF2-40B4-BE49-F238E27FC236}">
                  <a16:creationId xmlns:a16="http://schemas.microsoft.com/office/drawing/2014/main" id="{CB7F1A34-95E8-9C41-809B-14B1D383F785}"/>
                </a:ext>
              </a:extLst>
            </p:cNvPr>
            <p:cNvSpPr txBox="1"/>
            <p:nvPr/>
          </p:nvSpPr>
          <p:spPr>
            <a:xfrm>
              <a:off x="6998642" y="3454027"/>
              <a:ext cx="857554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 텍스트</a:t>
              </a:r>
            </a:p>
          </p:txBody>
        </p:sp>
        <p:sp>
          <p:nvSpPr>
            <p:cNvPr id="124" name="object 50">
              <a:extLst>
                <a:ext uri="{FF2B5EF4-FFF2-40B4-BE49-F238E27FC236}">
                  <a16:creationId xmlns:a16="http://schemas.microsoft.com/office/drawing/2014/main" id="{094EAB06-FCD9-9646-9295-0DBD5E9E481B}"/>
                </a:ext>
              </a:extLst>
            </p:cNvPr>
            <p:cNvSpPr txBox="1"/>
            <p:nvPr/>
          </p:nvSpPr>
          <p:spPr>
            <a:xfrm>
              <a:off x="7494748" y="3965084"/>
              <a:ext cx="1124960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 텍스트</a:t>
              </a:r>
            </a:p>
          </p:txBody>
        </p:sp>
        <p:sp>
          <p:nvSpPr>
            <p:cNvPr id="126" name="object 52">
              <a:extLst>
                <a:ext uri="{FF2B5EF4-FFF2-40B4-BE49-F238E27FC236}">
                  <a16:creationId xmlns:a16="http://schemas.microsoft.com/office/drawing/2014/main" id="{29715384-A3BD-624A-A9CF-91E0CEE598AE}"/>
                </a:ext>
              </a:extLst>
            </p:cNvPr>
            <p:cNvSpPr txBox="1"/>
            <p:nvPr/>
          </p:nvSpPr>
          <p:spPr>
            <a:xfrm>
              <a:off x="8085201" y="4491799"/>
              <a:ext cx="857554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 텍스트</a:t>
              </a:r>
            </a:p>
          </p:txBody>
        </p:sp>
        <p:sp>
          <p:nvSpPr>
            <p:cNvPr id="143" name="사각형: 둥근 모서리 82">
              <a:extLst>
                <a:ext uri="{FF2B5EF4-FFF2-40B4-BE49-F238E27FC236}">
                  <a16:creationId xmlns:a16="http://schemas.microsoft.com/office/drawing/2014/main" id="{11B92A81-4C44-E14A-9C52-6C8EAC5F223F}"/>
                </a:ext>
              </a:extLst>
            </p:cNvPr>
            <p:cNvSpPr/>
            <p:nvPr/>
          </p:nvSpPr>
          <p:spPr>
            <a:xfrm>
              <a:off x="6190978" y="1494208"/>
              <a:ext cx="4369518" cy="3640500"/>
            </a:xfrm>
            <a:prstGeom prst="roundRect">
              <a:avLst>
                <a:gd name="adj" fmla="val 4122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144" name="직선 화살표 연결선 88">
              <a:extLst>
                <a:ext uri="{FF2B5EF4-FFF2-40B4-BE49-F238E27FC236}">
                  <a16:creationId xmlns:a16="http://schemas.microsoft.com/office/drawing/2014/main" id="{BB3D4FB1-03B1-634C-AEC9-3369525321FB}"/>
                </a:ext>
              </a:extLst>
            </p:cNvPr>
            <p:cNvCxnSpPr>
              <a:cxnSpLocks/>
            </p:cNvCxnSpPr>
            <p:nvPr/>
          </p:nvCxnSpPr>
          <p:spPr>
            <a:xfrm>
              <a:off x="8181111" y="2630621"/>
              <a:ext cx="0" cy="499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88">
              <a:extLst>
                <a:ext uri="{FF2B5EF4-FFF2-40B4-BE49-F238E27FC236}">
                  <a16:creationId xmlns:a16="http://schemas.microsoft.com/office/drawing/2014/main" id="{206688AE-7611-AD48-9919-647BD6663AF4}"/>
                </a:ext>
              </a:extLst>
            </p:cNvPr>
            <p:cNvCxnSpPr>
              <a:cxnSpLocks/>
            </p:cNvCxnSpPr>
            <p:nvPr/>
          </p:nvCxnSpPr>
          <p:spPr>
            <a:xfrm>
              <a:off x="9251948" y="2649671"/>
              <a:ext cx="0" cy="1006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object 59">
              <a:extLst>
                <a:ext uri="{FF2B5EF4-FFF2-40B4-BE49-F238E27FC236}">
                  <a16:creationId xmlns:a16="http://schemas.microsoft.com/office/drawing/2014/main" id="{1DAC8CD2-B518-8748-8D5A-10F1CE8E1D48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8773" y="1146302"/>
              <a:ext cx="1623410" cy="227718"/>
            </a:xfrm>
            <a:prstGeom prst="rect">
              <a:avLst/>
            </a:prstGeom>
          </p:spPr>
        </p:pic>
        <p:cxnSp>
          <p:nvCxnSpPr>
            <p:cNvPr id="151" name="직선 화살표 연결선 88">
              <a:extLst>
                <a:ext uri="{FF2B5EF4-FFF2-40B4-BE49-F238E27FC236}">
                  <a16:creationId xmlns:a16="http://schemas.microsoft.com/office/drawing/2014/main" id="{CEB0196C-E4C7-1848-9D72-C43B4EED2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783" y="3430822"/>
              <a:ext cx="9083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88">
              <a:extLst>
                <a:ext uri="{FF2B5EF4-FFF2-40B4-BE49-F238E27FC236}">
                  <a16:creationId xmlns:a16="http://schemas.microsoft.com/office/drawing/2014/main" id="{DCC31A48-CEEA-194D-8AB6-3B1BD328C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783" y="3938822"/>
              <a:ext cx="18977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88">
              <a:extLst>
                <a:ext uri="{FF2B5EF4-FFF2-40B4-BE49-F238E27FC236}">
                  <a16:creationId xmlns:a16="http://schemas.microsoft.com/office/drawing/2014/main" id="{E2037BB7-EB96-524C-954B-8E7FE0938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9784" y="4465872"/>
              <a:ext cx="29260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사각형: 둥근 모서리 10">
              <a:extLst>
                <a:ext uri="{FF2B5EF4-FFF2-40B4-BE49-F238E27FC236}">
                  <a16:creationId xmlns:a16="http://schemas.microsoft.com/office/drawing/2014/main" id="{D43A07AD-CB0E-694D-923E-F3644EACB828}"/>
                </a:ext>
              </a:extLst>
            </p:cNvPr>
            <p:cNvSpPr/>
            <p:nvPr/>
          </p:nvSpPr>
          <p:spPr>
            <a:xfrm>
              <a:off x="2592431" y="1874754"/>
              <a:ext cx="789159" cy="50908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NPC or</a:t>
              </a: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 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음성버튼</a:t>
              </a: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 클릭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171" name="직선 화살표 연결선 28">
              <a:extLst>
                <a:ext uri="{FF2B5EF4-FFF2-40B4-BE49-F238E27FC236}">
                  <a16:creationId xmlns:a16="http://schemas.microsoft.com/office/drawing/2014/main" id="{BE6C6B8E-D7AE-7C4D-9036-FE27BCB193B3}"/>
                </a:ext>
              </a:extLst>
            </p:cNvPr>
            <p:cNvCxnSpPr>
              <a:cxnSpLocks/>
              <a:stCxn id="164" idx="3"/>
              <a:endCxn id="189" idx="1"/>
            </p:cNvCxnSpPr>
            <p:nvPr/>
          </p:nvCxnSpPr>
          <p:spPr>
            <a:xfrm flipV="1">
              <a:off x="3381589" y="2129036"/>
              <a:ext cx="234582" cy="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Elbow Connector 183">
              <a:extLst>
                <a:ext uri="{FF2B5EF4-FFF2-40B4-BE49-F238E27FC236}">
                  <a16:creationId xmlns:a16="http://schemas.microsoft.com/office/drawing/2014/main" id="{0E42E886-EA21-3346-BA2A-8669FA35025F}"/>
                </a:ext>
              </a:extLst>
            </p:cNvPr>
            <p:cNvCxnSpPr>
              <a:cxnSpLocks/>
              <a:stCxn id="189" idx="2"/>
              <a:endCxn id="194" idx="3"/>
            </p:cNvCxnSpPr>
            <p:nvPr/>
          </p:nvCxnSpPr>
          <p:spPr>
            <a:xfrm rot="5400000">
              <a:off x="3684055" y="2558172"/>
              <a:ext cx="361252" cy="19425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28">
              <a:extLst>
                <a:ext uri="{FF2B5EF4-FFF2-40B4-BE49-F238E27FC236}">
                  <a16:creationId xmlns:a16="http://schemas.microsoft.com/office/drawing/2014/main" id="{E46AEEAF-E494-E441-8C1D-16EDA5D8074C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07446" y="2129036"/>
              <a:ext cx="20988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Diamond 188">
              <a:extLst>
                <a:ext uri="{FF2B5EF4-FFF2-40B4-BE49-F238E27FC236}">
                  <a16:creationId xmlns:a16="http://schemas.microsoft.com/office/drawing/2014/main" id="{1D62B4DB-A7D7-5345-9637-2C4434AFC8C8}"/>
                </a:ext>
              </a:extLst>
            </p:cNvPr>
            <p:cNvSpPr/>
            <p:nvPr/>
          </p:nvSpPr>
          <p:spPr>
            <a:xfrm>
              <a:off x="3616172" y="1783399"/>
              <a:ext cx="691275" cy="691275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KEP</a:t>
              </a:r>
              <a:r>
                <a:rPr 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 </a:t>
              </a:r>
              <a:br>
                <a:rPr 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7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세션 연결</a:t>
              </a:r>
            </a:p>
          </p:txBody>
        </p:sp>
        <p:sp>
          <p:nvSpPr>
            <p:cNvPr id="192" name="object 22">
              <a:extLst>
                <a:ext uri="{FF2B5EF4-FFF2-40B4-BE49-F238E27FC236}">
                  <a16:creationId xmlns:a16="http://schemas.microsoft.com/office/drawing/2014/main" id="{4EFE2FAB-FFAD-BC48-B145-AA010865926D}"/>
                </a:ext>
              </a:extLst>
            </p:cNvPr>
            <p:cNvSpPr txBox="1"/>
            <p:nvPr/>
          </p:nvSpPr>
          <p:spPr>
            <a:xfrm>
              <a:off x="4263017" y="1816690"/>
              <a:ext cx="2066165" cy="2949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>
                <a:spcBef>
                  <a:spcPts val="140"/>
                </a:spcBef>
              </a:pP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세션이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연결되면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사용자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KEP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서버로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‘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실시간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전달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’</a:t>
              </a:r>
              <a:endParaRPr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93" name="object 22">
              <a:extLst>
                <a:ext uri="{FF2B5EF4-FFF2-40B4-BE49-F238E27FC236}">
                  <a16:creationId xmlns:a16="http://schemas.microsoft.com/office/drawing/2014/main" id="{87B6B6E6-FEE3-E24D-B6FC-169AC28336AC}"/>
                </a:ext>
              </a:extLst>
            </p:cNvPr>
            <p:cNvSpPr txBox="1"/>
            <p:nvPr/>
          </p:nvSpPr>
          <p:spPr>
            <a:xfrm>
              <a:off x="3944591" y="2559239"/>
              <a:ext cx="486576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lang="ko-KR" alt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연결불가</a:t>
              </a:r>
              <a:endParaRPr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sp>
          <p:nvSpPr>
            <p:cNvPr id="194" name="사각형: 둥근 모서리 10">
              <a:extLst>
                <a:ext uri="{FF2B5EF4-FFF2-40B4-BE49-F238E27FC236}">
                  <a16:creationId xmlns:a16="http://schemas.microsoft.com/office/drawing/2014/main" id="{70D68458-0CB4-5943-B2C9-BD737DC84EF7}"/>
                </a:ext>
              </a:extLst>
            </p:cNvPr>
            <p:cNvSpPr/>
            <p:nvPr/>
          </p:nvSpPr>
          <p:spPr>
            <a:xfrm>
              <a:off x="3164442" y="2662071"/>
              <a:ext cx="603111" cy="34770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에러메시지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197" name="Elbow Connector 196">
              <a:extLst>
                <a:ext uri="{FF2B5EF4-FFF2-40B4-BE49-F238E27FC236}">
                  <a16:creationId xmlns:a16="http://schemas.microsoft.com/office/drawing/2014/main" id="{EA0DF4A5-958D-A242-9271-26AD20788550}"/>
                </a:ext>
              </a:extLst>
            </p:cNvPr>
            <p:cNvCxnSpPr>
              <a:cxnSpLocks/>
              <a:stCxn id="194" idx="1"/>
              <a:endCxn id="164" idx="2"/>
            </p:cNvCxnSpPr>
            <p:nvPr/>
          </p:nvCxnSpPr>
          <p:spPr>
            <a:xfrm rot="10800000">
              <a:off x="2987012" y="2383836"/>
              <a:ext cx="177431" cy="45209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사각형: 둥근 모서리 10">
              <a:extLst>
                <a:ext uri="{FF2B5EF4-FFF2-40B4-BE49-F238E27FC236}">
                  <a16:creationId xmlns:a16="http://schemas.microsoft.com/office/drawing/2014/main" id="{AE1D8276-3232-104D-AFB6-2FB2F8B219A4}"/>
                </a:ext>
              </a:extLst>
            </p:cNvPr>
            <p:cNvSpPr/>
            <p:nvPr/>
          </p:nvSpPr>
          <p:spPr>
            <a:xfrm>
              <a:off x="2906415" y="3502386"/>
              <a:ext cx="548283" cy="50908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음성입력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종료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sp>
          <p:nvSpPr>
            <p:cNvPr id="242" name="사각형: 둥근 모서리 10">
              <a:extLst>
                <a:ext uri="{FF2B5EF4-FFF2-40B4-BE49-F238E27FC236}">
                  <a16:creationId xmlns:a16="http://schemas.microsoft.com/office/drawing/2014/main" id="{3BECE353-AD63-8346-915A-0E708D9BACFE}"/>
                </a:ext>
              </a:extLst>
            </p:cNvPr>
            <p:cNvSpPr/>
            <p:nvPr/>
          </p:nvSpPr>
          <p:spPr>
            <a:xfrm>
              <a:off x="2078304" y="3502386"/>
              <a:ext cx="548283" cy="50908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입력내용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텍스트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표시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243" name="직선 화살표 연결선 28">
              <a:extLst>
                <a:ext uri="{FF2B5EF4-FFF2-40B4-BE49-F238E27FC236}">
                  <a16:creationId xmlns:a16="http://schemas.microsoft.com/office/drawing/2014/main" id="{2861FEBF-A0B1-AF48-852E-B44EA30AFE3B}"/>
                </a:ext>
              </a:extLst>
            </p:cNvPr>
            <p:cNvCxnSpPr>
              <a:cxnSpLocks/>
              <a:stCxn id="200" idx="1"/>
              <a:endCxn id="242" idx="3"/>
            </p:cNvCxnSpPr>
            <p:nvPr/>
          </p:nvCxnSpPr>
          <p:spPr>
            <a:xfrm flipH="1">
              <a:off x="2626586" y="3756926"/>
              <a:ext cx="279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사각형: 둥근 모서리 10">
              <a:extLst>
                <a:ext uri="{FF2B5EF4-FFF2-40B4-BE49-F238E27FC236}">
                  <a16:creationId xmlns:a16="http://schemas.microsoft.com/office/drawing/2014/main" id="{FE28894E-7E50-3248-9DD5-7389D61BDC33}"/>
                </a:ext>
              </a:extLst>
            </p:cNvPr>
            <p:cNvSpPr/>
            <p:nvPr/>
          </p:nvSpPr>
          <p:spPr>
            <a:xfrm>
              <a:off x="3530751" y="4815485"/>
              <a:ext cx="971680" cy="420727"/>
            </a:xfrm>
            <a:prstGeom prst="roundRect">
              <a:avLst>
                <a:gd name="adj" fmla="val 9759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AI </a:t>
              </a:r>
              <a:r>
                <a:rPr lang="ko-KR" alt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음성답변</a:t>
              </a:r>
              <a:br>
                <a:rPr lang="en-US" altLang="ko-KR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</a:br>
              <a:r>
                <a:rPr lang="ko-KR" alt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</a:rPr>
                <a:t>재생</a:t>
              </a:r>
              <a:endParaRPr lang="en-US" altLang="ko-KR" sz="900" dirty="0">
                <a:latin typeface="LG Smart_H Regular" panose="020B0600000101010101" pitchFamily="34" charset="-127"/>
                <a:ea typeface="LG Smart_H Regular" panose="020B0600000101010101" pitchFamily="34" charset="-127"/>
              </a:endParaRPr>
            </a:p>
          </p:txBody>
        </p:sp>
        <p:cxnSp>
          <p:nvCxnSpPr>
            <p:cNvPr id="256" name="Elbow Connector 255">
              <a:extLst>
                <a:ext uri="{FF2B5EF4-FFF2-40B4-BE49-F238E27FC236}">
                  <a16:creationId xmlns:a16="http://schemas.microsoft.com/office/drawing/2014/main" id="{D4778069-D8BC-9D45-8F75-C42CAA92213C}"/>
                </a:ext>
              </a:extLst>
            </p:cNvPr>
            <p:cNvCxnSpPr>
              <a:cxnSpLocks/>
              <a:endCxn id="253" idx="3"/>
            </p:cNvCxnSpPr>
            <p:nvPr/>
          </p:nvCxnSpPr>
          <p:spPr>
            <a:xfrm rot="10800000" flipV="1">
              <a:off x="4502433" y="3828870"/>
              <a:ext cx="1911935" cy="1196978"/>
            </a:xfrm>
            <a:prstGeom prst="bentConnector3">
              <a:avLst>
                <a:gd name="adj1" fmla="val 2351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46CE6F1C-1A7E-5D40-B286-5DB4A29AF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01749" y="4459617"/>
              <a:ext cx="600223" cy="721321"/>
            </a:xfrm>
            <a:prstGeom prst="rect">
              <a:avLst/>
            </a:prstGeom>
          </p:spPr>
        </p:pic>
        <p:cxnSp>
          <p:nvCxnSpPr>
            <p:cNvPr id="270" name="직선 화살표 연결선 88">
              <a:extLst>
                <a:ext uri="{FF2B5EF4-FFF2-40B4-BE49-F238E27FC236}">
                  <a16:creationId xmlns:a16="http://schemas.microsoft.com/office/drawing/2014/main" id="{D63E9EA6-FCE0-C144-B33C-877002F3A2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5089" y="5021876"/>
              <a:ext cx="505663" cy="3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9CFC6DE2-3504-1C47-A09E-46CEFEAD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139239" y="4522212"/>
              <a:ext cx="269578" cy="267223"/>
            </a:xfrm>
            <a:prstGeom prst="rect">
              <a:avLst/>
            </a:prstGeom>
          </p:spPr>
        </p:pic>
        <p:cxnSp>
          <p:nvCxnSpPr>
            <p:cNvPr id="73" name="직선 화살표 연결선 28">
              <a:extLst>
                <a:ext uri="{FF2B5EF4-FFF2-40B4-BE49-F238E27FC236}">
                  <a16:creationId xmlns:a16="http://schemas.microsoft.com/office/drawing/2014/main" id="{9872D231-CB06-439B-8557-53FCB91CC69C}"/>
                </a:ext>
              </a:extLst>
            </p:cNvPr>
            <p:cNvCxnSpPr>
              <a:cxnSpLocks/>
              <a:endCxn id="242" idx="0"/>
            </p:cNvCxnSpPr>
            <p:nvPr/>
          </p:nvCxnSpPr>
          <p:spPr>
            <a:xfrm flipH="1">
              <a:off x="2352446" y="2156440"/>
              <a:ext cx="4044203" cy="1345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bject 22">
              <a:extLst>
                <a:ext uri="{FF2B5EF4-FFF2-40B4-BE49-F238E27FC236}">
                  <a16:creationId xmlns:a16="http://schemas.microsoft.com/office/drawing/2014/main" id="{17150482-64F7-41C7-B3D3-15E91C357146}"/>
                </a:ext>
              </a:extLst>
            </p:cNvPr>
            <p:cNvSpPr txBox="1"/>
            <p:nvPr/>
          </p:nvSpPr>
          <p:spPr>
            <a:xfrm>
              <a:off x="1927896" y="3191365"/>
              <a:ext cx="2066165" cy="15645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700" algn="ctr">
                <a:spcBef>
                  <a:spcPts val="140"/>
                </a:spcBef>
              </a:pP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인식결과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(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텍스트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)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실시간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전달</a:t>
              </a:r>
              <a:endParaRPr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  <p:cxnSp>
          <p:nvCxnSpPr>
            <p:cNvPr id="78" name="직선 화살표 연결선 28">
              <a:extLst>
                <a:ext uri="{FF2B5EF4-FFF2-40B4-BE49-F238E27FC236}">
                  <a16:creationId xmlns:a16="http://schemas.microsoft.com/office/drawing/2014/main" id="{EC040589-298D-4E11-9780-1B46E2ED8947}"/>
                </a:ext>
              </a:extLst>
            </p:cNvPr>
            <p:cNvCxnSpPr>
              <a:cxnSpLocks/>
              <a:endCxn id="200" idx="3"/>
            </p:cNvCxnSpPr>
            <p:nvPr/>
          </p:nvCxnSpPr>
          <p:spPr>
            <a:xfrm flipH="1">
              <a:off x="3454697" y="2163804"/>
              <a:ext cx="2968346" cy="1593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bject 22">
              <a:extLst>
                <a:ext uri="{FF2B5EF4-FFF2-40B4-BE49-F238E27FC236}">
                  <a16:creationId xmlns:a16="http://schemas.microsoft.com/office/drawing/2014/main" id="{BC3054C0-CD11-4453-A842-E2FD4219A32F}"/>
                </a:ext>
              </a:extLst>
            </p:cNvPr>
            <p:cNvSpPr txBox="1"/>
            <p:nvPr/>
          </p:nvSpPr>
          <p:spPr>
            <a:xfrm>
              <a:off x="3822692" y="3097567"/>
              <a:ext cx="2289799" cy="1290097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>
                <a:spcBef>
                  <a:spcPts val="140"/>
                </a:spcBef>
              </a:pPr>
              <a:r>
                <a:rPr lang="en-US" sz="900" b="1" dirty="0" err="1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발화</a:t>
              </a:r>
              <a:r>
                <a:rPr lang="en-US" sz="900" b="1" dirty="0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b="1" dirty="0" err="1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완료시</a:t>
              </a:r>
              <a:r>
                <a:rPr lang="en-US" sz="900" b="1" dirty="0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, </a:t>
              </a:r>
              <a:r>
                <a:rPr lang="en-US" sz="900" b="1" dirty="0" err="1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마이크</a:t>
              </a:r>
              <a:r>
                <a:rPr lang="en-US" sz="900" b="1" dirty="0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OFF </a:t>
              </a:r>
              <a:r>
                <a:rPr lang="en-US" sz="900" b="1" dirty="0" err="1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명령</a:t>
              </a:r>
              <a:r>
                <a:rPr lang="en-US" sz="900" b="1" dirty="0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b="1" dirty="0" err="1">
                  <a:highlight>
                    <a:srgbClr val="FFFF00"/>
                  </a:highlight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전달</a:t>
              </a:r>
              <a:b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- KEP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서버에서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최대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15초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동안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발화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입력을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대기</a:t>
              </a:r>
              <a:b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</a:b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-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발화가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종료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되었거나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발화를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하지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않으면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15초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이전이라도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입력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세션을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자동으로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종료</a:t>
              </a:r>
              <a:endParaRPr lang="en-US"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  <a:p>
              <a:pPr>
                <a:spcBef>
                  <a:spcPts val="140"/>
                </a:spcBef>
              </a:pP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-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입력되지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않았다고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판단이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되면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,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안내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없이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마이크를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닫음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(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무음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종료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)</a:t>
              </a:r>
            </a:p>
            <a:p>
              <a:pPr>
                <a:spcBef>
                  <a:spcPts val="140"/>
                </a:spcBef>
              </a:pP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-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음성이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입력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되었는데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불명확하거나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처리할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수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없는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요청인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경우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,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에러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메시지가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AI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음성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답변으로</a:t>
              </a:r>
              <a:r>
                <a:rPr lang="en-US" sz="900" dirty="0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 </a:t>
              </a:r>
              <a:r>
                <a:rPr lang="en-US" sz="900" dirty="0" err="1">
                  <a:latin typeface="LG Smart_H Regular" panose="020B0600000101010101" pitchFamily="34" charset="-127"/>
                  <a:ea typeface="LG Smart_H Regular" panose="020B0600000101010101" pitchFamily="34" charset="-127"/>
                  <a:cs typeface="Apple SD Gothic Neo"/>
                </a:rPr>
                <a:t>제공됨</a:t>
              </a:r>
              <a:endParaRPr sz="900" dirty="0">
                <a:latin typeface="LG Smart_H Regular" panose="020B0600000101010101" pitchFamily="34" charset="-127"/>
                <a:ea typeface="LG Smart_H Regular" panose="020B0600000101010101" pitchFamily="34" charset="-127"/>
                <a:cs typeface="Apple SD Gothic Ne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9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F458A5-9175-5342-8515-B9A08B7FB6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버전 관리</a:t>
            </a:r>
            <a:endParaRPr kumimoji="1" lang="ko-Kore-KR" altLang="en-US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2F7C1-BE11-7A42-8EBF-387F96383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0</a:t>
            </a:r>
            <a:endParaRPr kumimoji="1" lang="ko-Kore-KR" altLang="en-US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CD8F7EA-FB2C-464E-AF28-39E46C60D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95654"/>
              </p:ext>
            </p:extLst>
          </p:nvPr>
        </p:nvGraphicFramePr>
        <p:xfrm>
          <a:off x="163287" y="522516"/>
          <a:ext cx="11767458" cy="519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142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  <a:gridCol w="674915">
                  <a:extLst>
                    <a:ext uri="{9D8B030D-6E8A-4147-A177-3AD203B41FA5}">
                      <a16:colId xmlns:a16="http://schemas.microsoft.com/office/drawing/2014/main" val="1433522732"/>
                    </a:ext>
                  </a:extLst>
                </a:gridCol>
                <a:gridCol w="2405742">
                  <a:extLst>
                    <a:ext uri="{9D8B030D-6E8A-4147-A177-3AD203B41FA5}">
                      <a16:colId xmlns:a16="http://schemas.microsoft.com/office/drawing/2014/main" val="623613348"/>
                    </a:ext>
                  </a:extLst>
                </a:gridCol>
                <a:gridCol w="4994731">
                  <a:extLst>
                    <a:ext uri="{9D8B030D-6E8A-4147-A177-3AD203B41FA5}">
                      <a16:colId xmlns:a16="http://schemas.microsoft.com/office/drawing/2014/main" val="828750227"/>
                    </a:ext>
                  </a:extLst>
                </a:gridCol>
                <a:gridCol w="1961243">
                  <a:extLst>
                    <a:ext uri="{9D8B030D-6E8A-4147-A177-3AD203B41FA5}">
                      <a16:colId xmlns:a16="http://schemas.microsoft.com/office/drawing/2014/main" val="750071285"/>
                    </a:ext>
                  </a:extLst>
                </a:gridCol>
              </a:tblGrid>
              <a:tr h="20890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No.</a:t>
                      </a:r>
                      <a:endParaRPr lang="ko-Kore-KR" altLang="en-US" sz="12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Date</a:t>
                      </a:r>
                      <a:endParaRPr lang="ko-Kore-KR" altLang="en-US" sz="12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Version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Development Item</a:t>
                      </a:r>
                      <a:endParaRPr lang="ko-Kore-KR" altLang="en-US" sz="12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Description</a:t>
                      </a:r>
                      <a:endParaRPr lang="ko-Kore-KR" altLang="en-US" sz="12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Page Code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1972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2021.11.15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v0.1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기획서</a:t>
                      </a:r>
                      <a:r>
                        <a:rPr lang="ko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최초 작성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상세 기획안 최초 작성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-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1972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AI Pet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문구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-88900">
                        <a:buFontTx/>
                        <a:buChar char="-"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AI Pet 을 AI Buddy 로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문구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en-US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3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NPC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캐릭터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입구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동물원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앞 NPC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홀맨에서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(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아지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or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무너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)로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2,6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AI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호출용어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AI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호출용어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2음절에서 4음절로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3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5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음성입력활성화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알림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문구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음성입력 활성화 알림 문구 변경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8057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6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이벤트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트리거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이벤트트리거의</a:t>
                      </a:r>
                      <a:r>
                        <a:rPr lang="ko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Hooking </a:t>
                      </a:r>
                      <a:r>
                        <a:rPr lang="ko-KR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문구 이후 바로 음성 입력 받는 기능 삭제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89570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7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동물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상호작용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동물과의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상호작용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씬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추가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7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211882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종료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종료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관련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추가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확인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로직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추가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652559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9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2021.11.25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v0.3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사용자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이름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입력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사용자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이름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입력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기능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추가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916862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10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2021.12.02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사용자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즉석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평가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사용자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즉석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평가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기능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삭제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832805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11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2021.12.02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v0.4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동물과의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상호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작용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동물과의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상호작용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기능</a:t>
                      </a:r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en-US" altLang="en-US" sz="1100" dirty="0" err="1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삭제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6,7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480593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12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731205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13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751664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14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81375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15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159916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16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344605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17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66910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18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846661"/>
                  </a:ext>
                </a:extLst>
              </a:tr>
              <a:tr h="21293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latin typeface="LG스마트체2.0 Regular" panose="020B0600000101010101" pitchFamily="50" charset="-127"/>
                          <a:ea typeface="LG스마트체2.0 Regular" panose="020B0600000101010101" pitchFamily="50" charset="-127"/>
                        </a:rPr>
                        <a:t>19</a:t>
                      </a:r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dirty="0">
                        <a:latin typeface="LG스마트체2.0 Regular" panose="020B0600000101010101" pitchFamily="50" charset="-127"/>
                        <a:ea typeface="LG스마트체2.0 Regular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158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13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DABD0FD-7D1D-2442-A513-09C38326E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ore-KR" altLang="en-US" dirty="0"/>
              <a:t>메타버스</a:t>
            </a:r>
            <a:r>
              <a:rPr kumimoji="1" lang="ko-KR" altLang="en-US" dirty="0"/>
              <a:t> 동물원 </a:t>
            </a:r>
            <a:r>
              <a:rPr kumimoji="1" lang="en-US" altLang="ko-KR" dirty="0"/>
              <a:t>Overview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787DB-7FE4-2A40-944C-EB055BDC87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E0D3824-5876-9747-AF71-31C799A2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54171"/>
              </p:ext>
            </p:extLst>
          </p:nvPr>
        </p:nvGraphicFramePr>
        <p:xfrm>
          <a:off x="8893629" y="511629"/>
          <a:ext cx="3054531" cy="602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19146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8818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 사용자 시작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종료 장소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사용자는 접속 후 동물원 입구에서 동물원 탐험을 시작한다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ore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ore-KR" altLang="en-US" sz="1000" dirty="0"/>
                        <a:t>사용자는</a:t>
                      </a:r>
                      <a:r>
                        <a:rPr lang="ko-KR" altLang="en-US" sz="1000" dirty="0"/>
                        <a:t> 입구로 다시 나와 접속을 종료할 수 있다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사용자는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최대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50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명까지 동시 접속</a:t>
                      </a:r>
                      <a:r>
                        <a:rPr lang="ko-KR" altLang="en-US" sz="1000" dirty="0"/>
                        <a:t>이 가능하다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친구에게 음성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+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메시지 전송하는 기능과 관련 있어서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상세 스펙 확인 필요합니다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.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53377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동선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사용자는 동물원에 지정된 길을 따라서 자유롭게 이동할 수 있다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울타리 바깥쪽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울타리 안쪽으로는 이동 할 수 없다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코알라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돌고래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북극곰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71695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18413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코끼리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033266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8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캥거루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29858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9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49524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10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코뿔소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5474"/>
                  </a:ext>
                </a:extLst>
              </a:tr>
              <a:tr h="400985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얼룩말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31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20203D8-67E9-F64B-AD3A-6EC2262A7B6A}"/>
              </a:ext>
            </a:extLst>
          </p:cNvPr>
          <p:cNvSpPr txBox="1"/>
          <p:nvPr/>
        </p:nvSpPr>
        <p:spPr>
          <a:xfrm>
            <a:off x="219747" y="529793"/>
            <a:ext cx="6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u="sng" dirty="0"/>
              <a:t>컨셉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1E9BB-D460-2046-878E-98F9878C584D}"/>
              </a:ext>
            </a:extLst>
          </p:cNvPr>
          <p:cNvSpPr txBox="1"/>
          <p:nvPr/>
        </p:nvSpPr>
        <p:spPr>
          <a:xfrm>
            <a:off x="243840" y="999952"/>
            <a:ext cx="8084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홀맨과</a:t>
            </a:r>
            <a:r>
              <a:rPr kumimoji="1" lang="ko-KR" altLang="en-US" sz="1400" dirty="0"/>
              <a:t> 함께 메타버스 동물원에 방문한 사용자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이 동물원에서는 신기하게도 </a:t>
            </a:r>
            <a:r>
              <a:rPr kumimoji="1" lang="ko-KR" altLang="en-US" sz="1400" dirty="0" err="1"/>
              <a:t>홀맨이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말을한다</a:t>
            </a:r>
            <a:r>
              <a:rPr kumimoji="1" lang="en-US" altLang="ko-KR" sz="1400" dirty="0"/>
              <a:t>!</a:t>
            </a:r>
            <a:r>
              <a:rPr kumimoji="1" lang="ko-KR" altLang="en-US" sz="1400" dirty="0"/>
              <a:t> 게다가 무엇이든 물어보면 바로바로 답해주는 척척박사가 되어 있는데</a:t>
            </a:r>
            <a:r>
              <a:rPr kumimoji="1" lang="en-US" altLang="ko-KR" sz="1400" dirty="0"/>
              <a:t>….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사용자는 </a:t>
            </a:r>
            <a:r>
              <a:rPr kumimoji="1" lang="ko-KR" altLang="en-US" sz="1400" dirty="0" err="1"/>
              <a:t>홀맨에게</a:t>
            </a:r>
            <a:r>
              <a:rPr kumimoji="1" lang="ko-KR" altLang="en-US" sz="1400" dirty="0"/>
              <a:t> 이것저것 물어보고 친구처럼 대화하며 동물원을 탐험할 수 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게다가 </a:t>
            </a:r>
            <a:r>
              <a:rPr kumimoji="1" lang="ko-KR" altLang="en-US" sz="1400" dirty="0" err="1"/>
              <a:t>홀맨과</a:t>
            </a:r>
            <a:r>
              <a:rPr kumimoji="1" lang="ko-KR" altLang="en-US" sz="1400" dirty="0"/>
              <a:t> 함께 문제를 풀고 스탬프를 모으면 상품까지 받을 수 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en-US" altLang="ko-KR" sz="1400" dirty="0"/>
          </a:p>
          <a:p>
            <a:r>
              <a:rPr kumimoji="1" lang="ko-KR" altLang="en-US" sz="1400" dirty="0"/>
              <a:t>말하는 </a:t>
            </a:r>
            <a:r>
              <a:rPr kumimoji="1" lang="ko-KR" altLang="en-US" sz="1400" dirty="0" err="1"/>
              <a:t>홀맨과</a:t>
            </a:r>
            <a:r>
              <a:rPr kumimoji="1" lang="ko-KR" altLang="en-US" sz="1400" dirty="0"/>
              <a:t> 함께 동물원 탐험을 떠나보자</a:t>
            </a:r>
            <a:r>
              <a:rPr kumimoji="1" lang="en-US" altLang="ko-KR" sz="1400" dirty="0"/>
              <a:t>~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3E1128-1B9C-46F4-93CE-22C81F7B0BC4}"/>
              </a:ext>
            </a:extLst>
          </p:cNvPr>
          <p:cNvGrpSpPr/>
          <p:nvPr/>
        </p:nvGrpSpPr>
        <p:grpSpPr>
          <a:xfrm>
            <a:off x="158595" y="3244334"/>
            <a:ext cx="8169328" cy="3461262"/>
            <a:chOff x="158595" y="3244334"/>
            <a:chExt cx="8169328" cy="3461262"/>
          </a:xfrm>
        </p:grpSpPr>
        <p:pic>
          <p:nvPicPr>
            <p:cNvPr id="5" name="Picture 43">
              <a:extLst>
                <a:ext uri="{FF2B5EF4-FFF2-40B4-BE49-F238E27FC236}">
                  <a16:creationId xmlns:a16="http://schemas.microsoft.com/office/drawing/2014/main" id="{3E4610E4-3A3A-E644-B4F2-0F27FB59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595" y="3714493"/>
              <a:ext cx="7798862" cy="299110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5A8F02-9361-3746-880E-750AC40AA035}"/>
                </a:ext>
              </a:extLst>
            </p:cNvPr>
            <p:cNvSpPr/>
            <p:nvPr/>
          </p:nvSpPr>
          <p:spPr>
            <a:xfrm>
              <a:off x="5464629" y="615297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b="1" dirty="0"/>
                <a:t>1</a:t>
              </a:r>
              <a:endParaRPr kumimoji="1" lang="ko-Kore-KR" altLang="en-US" sz="1400" b="1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6894774-DA4E-F345-94CD-E8A4FE45BC75}"/>
                </a:ext>
              </a:extLst>
            </p:cNvPr>
            <p:cNvSpPr/>
            <p:nvPr/>
          </p:nvSpPr>
          <p:spPr>
            <a:xfrm>
              <a:off x="5845629" y="5733258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2</a:t>
              </a:r>
              <a:endParaRPr kumimoji="1" lang="ko-Kore-KR" altLang="en-US" sz="14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BE7421-4FDD-B24E-8771-CC481953C8FE}"/>
                </a:ext>
              </a:extLst>
            </p:cNvPr>
            <p:cNvSpPr/>
            <p:nvPr/>
          </p:nvSpPr>
          <p:spPr>
            <a:xfrm>
              <a:off x="6438900" y="565281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3</a:t>
              </a:r>
              <a:endParaRPr kumimoji="1" lang="ko-Kore-KR" altLang="en-US" sz="14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409EC3E-9C71-B245-A5A3-DFB868A2AC3B}"/>
                </a:ext>
              </a:extLst>
            </p:cNvPr>
            <p:cNvSpPr/>
            <p:nvPr/>
          </p:nvSpPr>
          <p:spPr>
            <a:xfrm>
              <a:off x="5068530" y="5415758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4</a:t>
              </a:r>
              <a:endParaRPr kumimoji="1" lang="ko-Kore-KR" altLang="en-US" sz="1400" b="1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BACE648-274E-5C42-B82C-B79E6E93529A}"/>
                </a:ext>
              </a:extLst>
            </p:cNvPr>
            <p:cNvSpPr/>
            <p:nvPr/>
          </p:nvSpPr>
          <p:spPr>
            <a:xfrm>
              <a:off x="7095247" y="5049154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5</a:t>
              </a:r>
              <a:endParaRPr kumimoji="1" lang="ko-Kore-KR" altLang="en-US" sz="1400" b="1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1FAEA06-149B-6245-B10A-CF9926E76280}"/>
                </a:ext>
              </a:extLst>
            </p:cNvPr>
            <p:cNvSpPr/>
            <p:nvPr/>
          </p:nvSpPr>
          <p:spPr>
            <a:xfrm>
              <a:off x="5976540" y="4888264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6</a:t>
              </a:r>
              <a:endParaRPr kumimoji="1" lang="ko-Kore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2E5D85B-1455-B042-8ECB-D292F28D82B2}"/>
                </a:ext>
              </a:extLst>
            </p:cNvPr>
            <p:cNvSpPr/>
            <p:nvPr/>
          </p:nvSpPr>
          <p:spPr>
            <a:xfrm>
              <a:off x="4789997" y="4806766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7</a:t>
              </a:r>
              <a:endParaRPr kumimoji="1" lang="ko-Kore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2CBBB-DC96-C845-8BE5-4B0BEA6F24FF}"/>
                </a:ext>
              </a:extLst>
            </p:cNvPr>
            <p:cNvSpPr txBox="1"/>
            <p:nvPr/>
          </p:nvSpPr>
          <p:spPr>
            <a:xfrm>
              <a:off x="219747" y="3244334"/>
              <a:ext cx="6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 u="sng" dirty="0"/>
                <a:t>맵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AD0E8CF-3647-4E84-BE25-21C0C2E7348F}"/>
                </a:ext>
              </a:extLst>
            </p:cNvPr>
            <p:cNvSpPr/>
            <p:nvPr/>
          </p:nvSpPr>
          <p:spPr>
            <a:xfrm>
              <a:off x="4021155" y="4557537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8</a:t>
              </a:r>
              <a:endParaRPr kumimoji="1" lang="ko-Kore-KR" altLang="en-US" sz="14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6303453-56FB-48E3-B7AD-A5C98E5B7B15}"/>
                </a:ext>
              </a:extLst>
            </p:cNvPr>
            <p:cNvSpPr/>
            <p:nvPr/>
          </p:nvSpPr>
          <p:spPr>
            <a:xfrm>
              <a:off x="2834612" y="457599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9</a:t>
              </a:r>
              <a:endParaRPr kumimoji="1" lang="ko-Kore-KR" altLang="en-US" sz="1400" b="1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24A6E2-5354-44E8-8446-3C7621B0737F}"/>
                </a:ext>
              </a:extLst>
            </p:cNvPr>
            <p:cNvGrpSpPr/>
            <p:nvPr/>
          </p:nvGrpSpPr>
          <p:grpSpPr>
            <a:xfrm>
              <a:off x="2763995" y="5049154"/>
              <a:ext cx="391603" cy="253916"/>
              <a:chOff x="4750669" y="2530494"/>
              <a:chExt cx="391603" cy="253916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B37D106-2BF0-4051-A795-04856326C136}"/>
                  </a:ext>
                </a:extLst>
              </p:cNvPr>
              <p:cNvSpPr/>
              <p:nvPr/>
            </p:nvSpPr>
            <p:spPr>
              <a:xfrm>
                <a:off x="4770897" y="2540326"/>
                <a:ext cx="269471" cy="2323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6C665B-02A8-4994-8CF9-A9E92D296B8C}"/>
                  </a:ext>
                </a:extLst>
              </p:cNvPr>
              <p:cNvSpPr txBox="1"/>
              <p:nvPr/>
            </p:nvSpPr>
            <p:spPr>
              <a:xfrm>
                <a:off x="4750669" y="2530494"/>
                <a:ext cx="3916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</a:rPr>
                  <a:t>10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0E8296B-9ACE-4881-A842-01B5D213BBB4}"/>
                </a:ext>
              </a:extLst>
            </p:cNvPr>
            <p:cNvGrpSpPr/>
            <p:nvPr/>
          </p:nvGrpSpPr>
          <p:grpSpPr>
            <a:xfrm>
              <a:off x="3825353" y="5316799"/>
              <a:ext cx="391603" cy="253916"/>
              <a:chOff x="4750669" y="2530494"/>
              <a:chExt cx="391603" cy="253916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5308C3F-F162-41CB-A21D-434192196559}"/>
                  </a:ext>
                </a:extLst>
              </p:cNvPr>
              <p:cNvSpPr/>
              <p:nvPr/>
            </p:nvSpPr>
            <p:spPr>
              <a:xfrm>
                <a:off x="4770897" y="2540326"/>
                <a:ext cx="269471" cy="2323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0705DE-8956-4BA9-B842-DE67C6450B28}"/>
                  </a:ext>
                </a:extLst>
              </p:cNvPr>
              <p:cNvSpPr txBox="1"/>
              <p:nvPr/>
            </p:nvSpPr>
            <p:spPr>
              <a:xfrm>
                <a:off x="4750669" y="2530494"/>
                <a:ext cx="3916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</a:rPr>
                  <a:t>11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F8517D9-9C61-4CE7-9EB8-65E95BCF118B}"/>
                </a:ext>
              </a:extLst>
            </p:cNvPr>
            <p:cNvSpPr/>
            <p:nvPr/>
          </p:nvSpPr>
          <p:spPr>
            <a:xfrm>
              <a:off x="6986178" y="3831093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624162F-314F-4F4E-8A14-13C5F9C4012C}"/>
                </a:ext>
              </a:extLst>
            </p:cNvPr>
            <p:cNvSpPr/>
            <p:nvPr/>
          </p:nvSpPr>
          <p:spPr>
            <a:xfrm>
              <a:off x="6251275" y="5636722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19CBF16-0E24-4DEC-87EA-1F581F08054E}"/>
                </a:ext>
              </a:extLst>
            </p:cNvPr>
            <p:cNvSpPr/>
            <p:nvPr/>
          </p:nvSpPr>
          <p:spPr>
            <a:xfrm>
              <a:off x="6900204" y="5041108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8B89C8A-693D-4CCA-A411-FEC6350FA1D5}"/>
                </a:ext>
              </a:extLst>
            </p:cNvPr>
            <p:cNvSpPr/>
            <p:nvPr/>
          </p:nvSpPr>
          <p:spPr>
            <a:xfrm>
              <a:off x="5674329" y="4960663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315E000-AA5F-4E2F-A879-F9450E1E0599}"/>
                </a:ext>
              </a:extLst>
            </p:cNvPr>
            <p:cNvSpPr/>
            <p:nvPr/>
          </p:nvSpPr>
          <p:spPr>
            <a:xfrm>
              <a:off x="4564152" y="4887211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5A7348F-9469-44CF-A58A-8FB61F7DA6F5}"/>
                </a:ext>
              </a:extLst>
            </p:cNvPr>
            <p:cNvSpPr/>
            <p:nvPr/>
          </p:nvSpPr>
          <p:spPr>
            <a:xfrm>
              <a:off x="3835778" y="4715586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EF0454E-82B4-49B2-81C7-388E86AE2D73}"/>
                </a:ext>
              </a:extLst>
            </p:cNvPr>
            <p:cNvSpPr/>
            <p:nvPr/>
          </p:nvSpPr>
          <p:spPr>
            <a:xfrm>
              <a:off x="2489744" y="4779495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C808A03-B621-44EA-8DF6-3A774CAA0BD6}"/>
                </a:ext>
              </a:extLst>
            </p:cNvPr>
            <p:cNvSpPr/>
            <p:nvPr/>
          </p:nvSpPr>
          <p:spPr>
            <a:xfrm>
              <a:off x="2887973" y="5421402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44409EE-A9A8-4722-B9E7-7975F99A7C64}"/>
                </a:ext>
              </a:extLst>
            </p:cNvPr>
            <p:cNvSpPr/>
            <p:nvPr/>
          </p:nvSpPr>
          <p:spPr>
            <a:xfrm>
              <a:off x="4067627" y="5623521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293F487-5A89-4167-B7B6-56E1D1FF5EC1}"/>
                </a:ext>
              </a:extLst>
            </p:cNvPr>
            <p:cNvSpPr/>
            <p:nvPr/>
          </p:nvSpPr>
          <p:spPr>
            <a:xfrm>
              <a:off x="4844892" y="5354325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BFA70B-5485-41C1-8B10-6EB487F77EDD}"/>
                </a:ext>
              </a:extLst>
            </p:cNvPr>
            <p:cNvSpPr txBox="1"/>
            <p:nvPr/>
          </p:nvSpPr>
          <p:spPr>
            <a:xfrm>
              <a:off x="7147546" y="3791765"/>
              <a:ext cx="11803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NPC </a:t>
              </a:r>
              <a:r>
                <a:rPr lang="en-US" altLang="ko-KR" sz="1100" b="1" dirty="0" err="1"/>
                <a:t>위치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24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사용자 접속 및 동물원 입구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78999"/>
              </p:ext>
            </p:extLst>
          </p:nvPr>
        </p:nvGraphicFramePr>
        <p:xfrm>
          <a:off x="8893629" y="511629"/>
          <a:ext cx="3054531" cy="4718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 사용자 </a:t>
                      </a:r>
                      <a:r>
                        <a:rPr lang="ko-KR" altLang="en-US" sz="1000" dirty="0" err="1"/>
                        <a:t>아바타</a:t>
                      </a:r>
                      <a:r>
                        <a:rPr lang="ko-KR" altLang="en-US" sz="1000" dirty="0"/>
                        <a:t> 선택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사용자는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개의 </a:t>
                      </a:r>
                      <a:r>
                        <a:rPr lang="ko-KR" altLang="en-US" sz="1000" dirty="0" err="1"/>
                        <a:t>아바타</a:t>
                      </a:r>
                      <a:r>
                        <a:rPr lang="ko-KR" altLang="en-US" sz="1000" dirty="0"/>
                        <a:t> 중 한 개를 선택할 수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개중 </a:t>
                      </a:r>
                      <a:r>
                        <a:rPr lang="ko-KR" altLang="en-US" sz="1000" dirty="0" err="1"/>
                        <a:t>택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로 사용자 커스터마이징은 불가능하다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altLang="ko-KR" sz="1000" dirty="0"/>
                        <a:t> : </a:t>
                      </a:r>
                      <a:r>
                        <a:rPr lang="en-US" altLang="ko-KR" sz="1000" dirty="0" err="1"/>
                        <a:t>사용자의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이름은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약관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허용후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입력하게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하여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사용자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머리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위에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띄운다</a:t>
                      </a:r>
                      <a:endParaRPr lang="en-US" altLang="ko-KR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5835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접속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아바타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선택 후 동물원 입구에서 시작한다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놀이공원 입구 소리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사람들 웅성대는 소리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놀이공원 퍼레이드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MIDI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음악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(BGM)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ex.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롤러코스터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타이쿤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입구 음악 참조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</a:t>
                      </a:r>
                      <a:endParaRPr lang="en-US" altLang="ko-Kore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algn="l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홀맨으로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고정되어 있으며 변경 불가능하다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사용자와 함께  입구에서 시작한다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입구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NPC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ore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algn="l"/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입구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무너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이며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손을 흔드는 동작을 반복한다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450" indent="-44450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 음성정보 입력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저장 및 폐기에 관한 정보이용 동의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별첨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9956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450" indent="-44450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정보이용 동의 및 마이크 입력 허용 불가시 체험이 불가능하다는 경고 문구 팝업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802287"/>
                  </a:ext>
                </a:extLst>
              </a:tr>
            </a:tbl>
          </a:graphicData>
        </a:graphic>
      </p:graphicFrame>
      <p:sp>
        <p:nvSpPr>
          <p:cNvPr id="6" name="육각형[H] 5">
            <a:extLst>
              <a:ext uri="{FF2B5EF4-FFF2-40B4-BE49-F238E27FC236}">
                <a16:creationId xmlns:a16="http://schemas.microsoft.com/office/drawing/2014/main" id="{3DB07A47-3550-A24D-B3B4-EC79E801F6BC}"/>
              </a:ext>
            </a:extLst>
          </p:cNvPr>
          <p:cNvSpPr/>
          <p:nvPr/>
        </p:nvSpPr>
        <p:spPr>
          <a:xfrm>
            <a:off x="381000" y="925286"/>
            <a:ext cx="1042035" cy="315685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dirty="0">
                <a:solidFill>
                  <a:schemeClr val="tx1"/>
                </a:solidFill>
              </a:rPr>
              <a:t>앱</a:t>
            </a:r>
            <a:r>
              <a:rPr kumimoji="1" lang="ko-KR" altLang="en-US" sz="1050" dirty="0">
                <a:solidFill>
                  <a:schemeClr val="tx1"/>
                </a:solidFill>
              </a:rPr>
              <a:t> 실행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861688F-6E11-6545-8E82-E7A9AAC7850D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86004" y="1285179"/>
            <a:ext cx="2" cy="53861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E47221-E3D8-3B4F-85AE-0C72B6A719A4}"/>
              </a:ext>
            </a:extLst>
          </p:cNvPr>
          <p:cNvGrpSpPr/>
          <p:nvPr/>
        </p:nvGrpSpPr>
        <p:grpSpPr>
          <a:xfrm>
            <a:off x="243840" y="1728592"/>
            <a:ext cx="1284329" cy="576198"/>
            <a:chOff x="243840" y="2041742"/>
            <a:chExt cx="1284329" cy="576198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4B80039B-E374-BF47-8266-00CE138EFD21}"/>
                </a:ext>
              </a:extLst>
            </p:cNvPr>
            <p:cNvSpPr/>
            <p:nvPr/>
          </p:nvSpPr>
          <p:spPr>
            <a:xfrm>
              <a:off x="243840" y="2041742"/>
              <a:ext cx="1284329" cy="576198"/>
            </a:xfrm>
            <a:prstGeom prst="diamon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DBCD4C-0E0D-CD46-ABB8-2B98DC2548B0}"/>
                </a:ext>
              </a:extLst>
            </p:cNvPr>
            <p:cNvSpPr txBox="1"/>
            <p:nvPr/>
          </p:nvSpPr>
          <p:spPr>
            <a:xfrm>
              <a:off x="464710" y="2136948"/>
              <a:ext cx="84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/>
                <a:t>필수 </a:t>
              </a:r>
              <a:br>
                <a:rPr kumimoji="1" lang="en-US" altLang="ko-KR" sz="1100" dirty="0"/>
              </a:br>
              <a:r>
                <a:rPr kumimoji="1" lang="ko-KR" altLang="en-US" sz="1100" dirty="0"/>
                <a:t>약관 동의</a:t>
              </a:r>
              <a:endParaRPr kumimoji="1" lang="ko-Kore-KR" altLang="en-US" sz="1100" dirty="0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D29953E-7065-E74F-BD01-9EC6501D43B7}"/>
              </a:ext>
            </a:extLst>
          </p:cNvPr>
          <p:cNvCxnSpPr>
            <a:cxnSpLocks/>
            <a:stCxn id="35" idx="2"/>
            <a:endCxn id="20" idx="0"/>
          </p:cNvCxnSpPr>
          <p:nvPr/>
        </p:nvCxnSpPr>
        <p:spPr>
          <a:xfrm flipH="1">
            <a:off x="886005" y="3734842"/>
            <a:ext cx="2088" cy="73694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4016F7-F2AE-E54D-B4A2-FB754E19296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86004" y="5010408"/>
            <a:ext cx="1" cy="61377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AEB72A-5FF7-FA47-BCED-354070EFD4CA}"/>
              </a:ext>
            </a:extLst>
          </p:cNvPr>
          <p:cNvSpPr/>
          <p:nvPr/>
        </p:nvSpPr>
        <p:spPr>
          <a:xfrm>
            <a:off x="243841" y="4471789"/>
            <a:ext cx="1284328" cy="5386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100" dirty="0">
                <a:solidFill>
                  <a:schemeClr val="tx1"/>
                </a:solidFill>
              </a:rPr>
              <a:t>아바타</a:t>
            </a:r>
            <a:r>
              <a:rPr kumimoji="1" lang="ko-KR" altLang="en-US" sz="1100">
                <a:solidFill>
                  <a:schemeClr val="tx1"/>
                </a:solidFill>
              </a:rPr>
              <a:t> 선택</a:t>
            </a:r>
            <a:br>
              <a:rPr kumimoji="1" lang="en-US" altLang="ko-KR" sz="1100" dirty="0">
                <a:solidFill>
                  <a:schemeClr val="tx1"/>
                </a:solidFill>
              </a:rPr>
            </a:br>
            <a:r>
              <a:rPr kumimoji="1" lang="en-US" altLang="ko-KR" sz="1100" dirty="0">
                <a:solidFill>
                  <a:schemeClr val="tx1"/>
                </a:solidFill>
              </a:rPr>
              <a:t>(</a:t>
            </a:r>
            <a:r>
              <a:rPr kumimoji="1" lang="en-US" altLang="ko-KR" sz="1100" dirty="0" err="1">
                <a:solidFill>
                  <a:schemeClr val="tx1"/>
                </a:solidFill>
              </a:rPr>
              <a:t>이름</a:t>
            </a:r>
            <a:r>
              <a:rPr kumimoji="1" lang="en-US" altLang="ko-KR" sz="1100" dirty="0">
                <a:solidFill>
                  <a:schemeClr val="tx1"/>
                </a:solidFill>
              </a:rPr>
              <a:t> </a:t>
            </a:r>
            <a:r>
              <a:rPr kumimoji="1" lang="en-US" altLang="ko-KR" sz="1100" dirty="0" err="1">
                <a:solidFill>
                  <a:schemeClr val="tx1"/>
                </a:solidFill>
              </a:rPr>
              <a:t>입력받음</a:t>
            </a:r>
            <a:r>
              <a:rPr kumimoji="1" lang="en-US" altLang="ko-KR" sz="1100" dirty="0">
                <a:solidFill>
                  <a:schemeClr val="tx1"/>
                </a:solidFill>
              </a:rPr>
              <a:t>)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육각형[H] 25">
            <a:extLst>
              <a:ext uri="{FF2B5EF4-FFF2-40B4-BE49-F238E27FC236}">
                <a16:creationId xmlns:a16="http://schemas.microsoft.com/office/drawing/2014/main" id="{DEAD36B1-9520-984A-AD6A-3C0D9072D6C4}"/>
              </a:ext>
            </a:extLst>
          </p:cNvPr>
          <p:cNvSpPr/>
          <p:nvPr/>
        </p:nvSpPr>
        <p:spPr>
          <a:xfrm>
            <a:off x="381000" y="5624183"/>
            <a:ext cx="1042035" cy="538619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err="1">
                <a:solidFill>
                  <a:schemeClr val="tx1"/>
                </a:solidFill>
              </a:rPr>
              <a:t>접속완료</a:t>
            </a:r>
            <a:br>
              <a:rPr kumimoji="1" lang="en-US" altLang="ko-KR" sz="1050" dirty="0">
                <a:solidFill>
                  <a:schemeClr val="tx1"/>
                </a:solidFill>
              </a:rPr>
            </a:br>
            <a:r>
              <a:rPr kumimoji="1" lang="en-US" altLang="ko-KR" sz="1050" dirty="0">
                <a:solidFill>
                  <a:schemeClr val="tx1"/>
                </a:solidFill>
              </a:rPr>
              <a:t>(</a:t>
            </a:r>
            <a:r>
              <a:rPr kumimoji="1" lang="ko-KR" altLang="en-US" sz="1050" dirty="0">
                <a:solidFill>
                  <a:schemeClr val="tx1"/>
                </a:solidFill>
              </a:rPr>
              <a:t>동물원 입구</a:t>
            </a:r>
            <a:r>
              <a:rPr kumimoji="1" lang="en-US" altLang="ko-KR" sz="1050" dirty="0">
                <a:solidFill>
                  <a:schemeClr val="tx1"/>
                </a:solidFill>
              </a:rPr>
              <a:t>)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CF7E7A5A-3E93-2448-9419-99B15C84BF12}"/>
              </a:ext>
            </a:extLst>
          </p:cNvPr>
          <p:cNvCxnSpPr>
            <a:cxnSpLocks/>
          </p:cNvCxnSpPr>
          <p:nvPr/>
        </p:nvCxnSpPr>
        <p:spPr>
          <a:xfrm>
            <a:off x="2993721" y="801666"/>
            <a:ext cx="0" cy="51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D092E6-89DE-1E44-939A-4A22C204C9C8}"/>
              </a:ext>
            </a:extLst>
          </p:cNvPr>
          <p:cNvGrpSpPr/>
          <p:nvPr/>
        </p:nvGrpSpPr>
        <p:grpSpPr>
          <a:xfrm>
            <a:off x="245928" y="3158644"/>
            <a:ext cx="1284329" cy="576198"/>
            <a:chOff x="243840" y="2041742"/>
            <a:chExt cx="1284329" cy="576198"/>
          </a:xfrm>
        </p:grpSpPr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BC1D97DD-8C4A-1B4D-ADAA-751F469A5F2F}"/>
                </a:ext>
              </a:extLst>
            </p:cNvPr>
            <p:cNvSpPr/>
            <p:nvPr/>
          </p:nvSpPr>
          <p:spPr>
            <a:xfrm>
              <a:off x="243840" y="2041742"/>
              <a:ext cx="1284329" cy="576198"/>
            </a:xfrm>
            <a:prstGeom prst="diamond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125638-ABB7-1E47-9170-BDF2D4EA9B67}"/>
                </a:ext>
              </a:extLst>
            </p:cNvPr>
            <p:cNvSpPr txBox="1"/>
            <p:nvPr/>
          </p:nvSpPr>
          <p:spPr>
            <a:xfrm>
              <a:off x="464710" y="2136948"/>
              <a:ext cx="842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100" dirty="0"/>
                <a:t>마이크 입력 허용 </a:t>
              </a:r>
              <a:endParaRPr kumimoji="1" lang="ko-Kore-KR" altLang="en-US" sz="1100" dirty="0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BB21C3A-B8F5-CE45-ABD7-DB2E385C0F9E}"/>
              </a:ext>
            </a:extLst>
          </p:cNvPr>
          <p:cNvCxnSpPr>
            <a:cxnSpLocks/>
            <a:stCxn id="9" idx="2"/>
            <a:endCxn id="35" idx="0"/>
          </p:cNvCxnSpPr>
          <p:nvPr/>
        </p:nvCxnSpPr>
        <p:spPr>
          <a:xfrm>
            <a:off x="886005" y="2304790"/>
            <a:ext cx="2088" cy="853854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AB0326E7-952A-AD48-A177-0B440F2F54F2}"/>
              </a:ext>
            </a:extLst>
          </p:cNvPr>
          <p:cNvSpPr/>
          <p:nvPr/>
        </p:nvSpPr>
        <p:spPr>
          <a:xfrm>
            <a:off x="189367" y="4348617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endParaRPr kumimoji="1" lang="ko-Kore-KR" altLang="en-US" sz="14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AE61EEE-4356-E34D-B9A8-3B8B4743B322}"/>
              </a:ext>
            </a:extLst>
          </p:cNvPr>
          <p:cNvGrpSpPr/>
          <p:nvPr/>
        </p:nvGrpSpPr>
        <p:grpSpPr>
          <a:xfrm>
            <a:off x="3090030" y="713920"/>
            <a:ext cx="4032943" cy="1933061"/>
            <a:chOff x="3090029" y="713920"/>
            <a:chExt cx="3005966" cy="1000073"/>
          </a:xfrm>
        </p:grpSpPr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048AD0EA-392B-FD4F-A1F9-D41972A9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5214" y="767948"/>
              <a:ext cx="2880781" cy="946045"/>
            </a:xfrm>
            <a:prstGeom prst="rect">
              <a:avLst/>
            </a:prstGeom>
          </p:spPr>
        </p:pic>
        <p:sp>
          <p:nvSpPr>
            <p:cNvPr id="23" name="직사각형 21">
              <a:extLst>
                <a:ext uri="{FF2B5EF4-FFF2-40B4-BE49-F238E27FC236}">
                  <a16:creationId xmlns:a16="http://schemas.microsoft.com/office/drawing/2014/main" id="{2E0C6B15-3BB5-9644-85B1-F4102137568B}"/>
                </a:ext>
              </a:extLst>
            </p:cNvPr>
            <p:cNvSpPr/>
            <p:nvPr/>
          </p:nvSpPr>
          <p:spPr>
            <a:xfrm>
              <a:off x="5463785" y="1453542"/>
              <a:ext cx="632210" cy="2018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50" dirty="0">
                  <a:latin typeface="LG Smart_H SemiBold" panose="020B0600000101010101" pitchFamily="34" charset="-127"/>
                  <a:ea typeface="LG Smart_H SemiBold" panose="020B0600000101010101" pitchFamily="34" charset="-127"/>
                </a:rPr>
                <a:t>예시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C17DAC6-B876-4740-881A-E6BBE881AD00}"/>
                </a:ext>
              </a:extLst>
            </p:cNvPr>
            <p:cNvSpPr/>
            <p:nvPr/>
          </p:nvSpPr>
          <p:spPr>
            <a:xfrm>
              <a:off x="3090029" y="713920"/>
              <a:ext cx="221963" cy="1765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b="1" dirty="0"/>
                <a:t>1</a:t>
              </a:r>
              <a:endParaRPr kumimoji="1" lang="ko-Kore-KR" altLang="en-US" sz="1400" b="1" dirty="0"/>
            </a:p>
          </p:txBody>
        </p:sp>
      </p:grpSp>
      <p:sp>
        <p:nvSpPr>
          <p:cNvPr id="30" name="육각형[H] 29">
            <a:extLst>
              <a:ext uri="{FF2B5EF4-FFF2-40B4-BE49-F238E27FC236}">
                <a16:creationId xmlns:a16="http://schemas.microsoft.com/office/drawing/2014/main" id="{B0DE4FB7-85AA-2845-A04C-26060070C79B}"/>
              </a:ext>
            </a:extLst>
          </p:cNvPr>
          <p:cNvSpPr/>
          <p:nvPr/>
        </p:nvSpPr>
        <p:spPr>
          <a:xfrm>
            <a:off x="1467949" y="2515420"/>
            <a:ext cx="879432" cy="315685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chemeClr val="tx1"/>
                </a:solidFill>
              </a:rPr>
              <a:t>경고문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09EBA-D38A-2C44-8636-728BB93C7F95}"/>
              </a:ext>
            </a:extLst>
          </p:cNvPr>
          <p:cNvSpPr txBox="1"/>
          <p:nvPr/>
        </p:nvSpPr>
        <p:spPr>
          <a:xfrm>
            <a:off x="1562995" y="2003570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BA05B-D3C5-1B4B-9154-5B575ECEA7E4}"/>
              </a:ext>
            </a:extLst>
          </p:cNvPr>
          <p:cNvSpPr txBox="1"/>
          <p:nvPr/>
        </p:nvSpPr>
        <p:spPr>
          <a:xfrm>
            <a:off x="507988" y="2542458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Y</a:t>
            </a:r>
            <a:endParaRPr kumimoji="1" lang="ko-Kore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43C785-87EA-244E-A62D-BC51DB131D36}"/>
              </a:ext>
            </a:extLst>
          </p:cNvPr>
          <p:cNvSpPr txBox="1"/>
          <p:nvPr/>
        </p:nvSpPr>
        <p:spPr>
          <a:xfrm>
            <a:off x="503939" y="3933170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Y</a:t>
            </a:r>
            <a:endParaRPr kumimoji="1" lang="ko-Kore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137157-14F7-5F40-925B-C35ADDD905CE}"/>
              </a:ext>
            </a:extLst>
          </p:cNvPr>
          <p:cNvSpPr txBox="1"/>
          <p:nvPr/>
        </p:nvSpPr>
        <p:spPr>
          <a:xfrm>
            <a:off x="1573730" y="3198254"/>
            <a:ext cx="3980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ore-KR" sz="1100" dirty="0"/>
              <a:t>N</a:t>
            </a:r>
            <a:endParaRPr kumimoji="1" lang="ko-Kore-KR" altLang="en-US" sz="11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C627867-946D-CD45-81DE-4AA8C9E9E98E}"/>
              </a:ext>
            </a:extLst>
          </p:cNvPr>
          <p:cNvGrpSpPr/>
          <p:nvPr/>
        </p:nvGrpSpPr>
        <p:grpSpPr>
          <a:xfrm>
            <a:off x="3048454" y="3819954"/>
            <a:ext cx="4074509" cy="1703391"/>
            <a:chOff x="3048455" y="3819954"/>
            <a:chExt cx="3005966" cy="1249395"/>
          </a:xfrm>
        </p:grpSpPr>
        <p:pic>
          <p:nvPicPr>
            <p:cNvPr id="25" name="Picture 14">
              <a:extLst>
                <a:ext uri="{FF2B5EF4-FFF2-40B4-BE49-F238E27FC236}">
                  <a16:creationId xmlns:a16="http://schemas.microsoft.com/office/drawing/2014/main" id="{C73BEFE0-FD19-CC49-89AF-C1882750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3641" y="3874228"/>
              <a:ext cx="2880780" cy="1195121"/>
            </a:xfrm>
            <a:prstGeom prst="rect">
              <a:avLst/>
            </a:prstGeom>
          </p:spPr>
        </p:pic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A3B2585-8DED-794C-814C-82C3370881D6}"/>
                </a:ext>
              </a:extLst>
            </p:cNvPr>
            <p:cNvSpPr/>
            <p:nvPr/>
          </p:nvSpPr>
          <p:spPr>
            <a:xfrm>
              <a:off x="3048455" y="3819954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2</a:t>
              </a:r>
              <a:endParaRPr kumimoji="1" lang="ko-Kore-KR" altLang="en-US" sz="1400" b="1" dirty="0"/>
            </a:p>
          </p:txBody>
        </p:sp>
        <p:pic>
          <p:nvPicPr>
            <p:cNvPr id="40" name="Picture 28">
              <a:extLst>
                <a:ext uri="{FF2B5EF4-FFF2-40B4-BE49-F238E27FC236}">
                  <a16:creationId xmlns:a16="http://schemas.microsoft.com/office/drawing/2014/main" id="{57A8CB47-1384-A645-9C36-5C0A02B1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0825" y="4641634"/>
              <a:ext cx="407494" cy="407494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0E60AB-6381-AF4A-A571-0C5F06D573E5}"/>
                </a:ext>
              </a:extLst>
            </p:cNvPr>
            <p:cNvSpPr/>
            <p:nvPr/>
          </p:nvSpPr>
          <p:spPr>
            <a:xfrm>
              <a:off x="5174572" y="4516449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3</a:t>
              </a:r>
              <a:endParaRPr kumimoji="1" lang="ko-Kore-KR" altLang="en-US" sz="1400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0E54B8A-8BE2-5E42-81FB-8334687FB633}"/>
                </a:ext>
              </a:extLst>
            </p:cNvPr>
            <p:cNvSpPr/>
            <p:nvPr/>
          </p:nvSpPr>
          <p:spPr>
            <a:xfrm>
              <a:off x="3474631" y="4313613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4</a:t>
              </a:r>
              <a:endParaRPr kumimoji="1" lang="ko-Kore-KR" altLang="en-US" sz="1400" b="1" dirty="0"/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8EE822EC-062C-2C47-A343-5430BDE73626}"/>
              </a:ext>
            </a:extLst>
          </p:cNvPr>
          <p:cNvSpPr/>
          <p:nvPr/>
        </p:nvSpPr>
        <p:spPr>
          <a:xfrm>
            <a:off x="336846" y="1724466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5</a:t>
            </a:r>
            <a:endParaRPr kumimoji="1" lang="ko-Kore-KR" altLang="en-US" sz="1400" b="1" dirty="0"/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4D19F491-6000-DA4F-9F52-D2CB3E6B8748}"/>
              </a:ext>
            </a:extLst>
          </p:cNvPr>
          <p:cNvCxnSpPr>
            <a:stCxn id="9" idx="3"/>
          </p:cNvCxnSpPr>
          <p:nvPr/>
        </p:nvCxnSpPr>
        <p:spPr>
          <a:xfrm>
            <a:off x="1528169" y="2016691"/>
            <a:ext cx="402231" cy="525767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D8019969-A798-7544-BCDE-320E9F004CA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1530257" y="2830557"/>
            <a:ext cx="419206" cy="616186"/>
          </a:xfrm>
          <a:prstGeom prst="bent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77DDA111-04F3-EC40-8FD0-F1CDD6FAC13B}"/>
              </a:ext>
            </a:extLst>
          </p:cNvPr>
          <p:cNvSpPr/>
          <p:nvPr/>
        </p:nvSpPr>
        <p:spPr>
          <a:xfrm>
            <a:off x="1448544" y="2396611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6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257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사용자 접속 및 동물원 입구</a:t>
            </a:r>
            <a:r>
              <a:rPr kumimoji="1" lang="en-US" altLang="ko-KR" dirty="0"/>
              <a:t>2_</a:t>
            </a:r>
            <a:r>
              <a:rPr kumimoji="1" lang="ko-KR" altLang="en-US" dirty="0"/>
              <a:t>입구 </a:t>
            </a:r>
            <a:r>
              <a:rPr kumimoji="1" lang="en-US" altLang="ko-KR" dirty="0"/>
              <a:t>NPC</a:t>
            </a:r>
            <a:r>
              <a:rPr kumimoji="1" lang="ko-KR" altLang="en-US" dirty="0"/>
              <a:t> 상세 정의 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00864"/>
              </p:ext>
            </p:extLst>
          </p:nvPr>
        </p:nvGraphicFramePr>
        <p:xfrm>
          <a:off x="8893629" y="511629"/>
          <a:ext cx="3054531" cy="470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입구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NPC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</a:b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입구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or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무너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이며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＇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손을 흔드는 동작을 반복한다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사용자가 접속하자 마자 입구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NPC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조우하게 된다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＂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홀맨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동물원에 온 것을 환영해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!”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라는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말풍선과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함께 음성이 재생된다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5835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튜토리얼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사용자가 동물원 입구에 진입하면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튜토리얼을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제공한다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이동방법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지도의 한 지점을 터치하거나 좌하단의 조이스틱을 사용하여 이동할 수 있음을 알려줌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 대화하는 방법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홀맨아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호출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하거나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Buddy를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터치하면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홀맨과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대화를 시작할 수 있음을 알려줌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동물과 상호작용 하는 방법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상호작용 버튼을 눌러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동물과 음성으로 상호작용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할 수 있음을 알려줌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삭제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동물원을 탐험하고 스탬프를 얻는 방법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앞에있는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NPC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와 퀴즈를 풀고 스탬프를 얻어 다 모으면 선물을 줌을 알려줌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</a:tbl>
          </a:graphicData>
        </a:graphic>
      </p:graphicFrame>
      <p:pic>
        <p:nvPicPr>
          <p:cNvPr id="5" name="Picture 14">
            <a:extLst>
              <a:ext uri="{FF2B5EF4-FFF2-40B4-BE49-F238E27FC236}">
                <a16:creationId xmlns:a16="http://schemas.microsoft.com/office/drawing/2014/main" id="{811B7F08-D480-E045-87CB-8D6308428C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62" y="728351"/>
            <a:ext cx="3054530" cy="2024085"/>
          </a:xfrm>
          <a:prstGeom prst="rect">
            <a:avLst/>
          </a:prstGeom>
        </p:spPr>
      </p:pic>
      <p:pic>
        <p:nvPicPr>
          <p:cNvPr id="6" name="Picture 28">
            <a:extLst>
              <a:ext uri="{FF2B5EF4-FFF2-40B4-BE49-F238E27FC236}">
                <a16:creationId xmlns:a16="http://schemas.microsoft.com/office/drawing/2014/main" id="{ADB526A5-75BE-1A46-842A-7135C4FB02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28" y="2264982"/>
            <a:ext cx="407494" cy="40749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CBFE2F4-95B7-7942-B581-4ECA6F4E14E2}"/>
              </a:ext>
            </a:extLst>
          </p:cNvPr>
          <p:cNvSpPr/>
          <p:nvPr/>
        </p:nvSpPr>
        <p:spPr>
          <a:xfrm>
            <a:off x="485058" y="1724103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endParaRPr kumimoji="1" lang="ko-Kore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EC1867-0099-D148-8F1B-8C36AE5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372" y="3429000"/>
            <a:ext cx="5055177" cy="2792383"/>
          </a:xfrm>
          <a:prstGeom prst="rect">
            <a:avLst/>
          </a:prstGeom>
        </p:spPr>
      </p:pic>
      <p:sp>
        <p:nvSpPr>
          <p:cNvPr id="10" name="직사각형 21">
            <a:extLst>
              <a:ext uri="{FF2B5EF4-FFF2-40B4-BE49-F238E27FC236}">
                <a16:creationId xmlns:a16="http://schemas.microsoft.com/office/drawing/2014/main" id="{4329F431-14AD-B842-A808-E84D50651A44}"/>
              </a:ext>
            </a:extLst>
          </p:cNvPr>
          <p:cNvSpPr/>
          <p:nvPr/>
        </p:nvSpPr>
        <p:spPr>
          <a:xfrm>
            <a:off x="7738347" y="5831144"/>
            <a:ext cx="848202" cy="39023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50" dirty="0">
                <a:latin typeface="LG Smart_H SemiBold" panose="020B0600000101010101" pitchFamily="34" charset="-127"/>
                <a:ea typeface="LG Smart_H SemiBold" panose="020B0600000101010101" pitchFamily="34" charset="-127"/>
              </a:rPr>
              <a:t>예시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86E57B-3335-5C48-9AD6-07B39A0DE2AB}"/>
              </a:ext>
            </a:extLst>
          </p:cNvPr>
          <p:cNvSpPr/>
          <p:nvPr/>
        </p:nvSpPr>
        <p:spPr>
          <a:xfrm>
            <a:off x="3531372" y="3303814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2</a:t>
            </a:r>
            <a:endParaRPr kumimoji="1" lang="ko-Kore-KR" altLang="en-US" sz="1400" b="1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2601E8AB-5B88-4D72-99ED-AE116A6C1ED2}"/>
              </a:ext>
            </a:extLst>
          </p:cNvPr>
          <p:cNvSpPr/>
          <p:nvPr/>
        </p:nvSpPr>
        <p:spPr>
          <a:xfrm>
            <a:off x="243840" y="1458719"/>
            <a:ext cx="1700981" cy="239713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홀맨</a:t>
            </a:r>
            <a:r>
              <a:rPr lang="ko-KR" altLang="en-US" sz="800" dirty="0">
                <a:solidFill>
                  <a:schemeClr val="tx1"/>
                </a:solidFill>
              </a:rPr>
              <a:t> 동물원에 온 것을 환영해</a:t>
            </a:r>
          </a:p>
        </p:txBody>
      </p:sp>
    </p:spTree>
    <p:extLst>
      <p:ext uri="{BB962C8B-B14F-4D97-AF65-F5344CB8AC3E}">
        <p14:creationId xmlns:p14="http://schemas.microsoft.com/office/powerpoint/2010/main" val="134913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AI Buddy</a:t>
            </a:r>
            <a:r>
              <a:rPr kumimoji="1" lang="en-US" altLang="ko-KR" dirty="0"/>
              <a:t>/</a:t>
            </a:r>
            <a:r>
              <a:rPr kumimoji="1" lang="ko-KR" altLang="en-US" dirty="0"/>
              <a:t>대화 </a:t>
            </a:r>
            <a:r>
              <a:rPr kumimoji="1" lang="ko-KR" altLang="en-US" dirty="0" err="1"/>
              <a:t>인터렉션</a:t>
            </a:r>
            <a:r>
              <a:rPr kumimoji="1" lang="ko-KR" altLang="en-US" dirty="0"/>
              <a:t> 상세 정의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4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79595"/>
              </p:ext>
            </p:extLst>
          </p:nvPr>
        </p:nvGraphicFramePr>
        <p:xfrm>
          <a:off x="7074661" y="511629"/>
          <a:ext cx="2743200" cy="610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42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391258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 Buddy </a:t>
                      </a:r>
                      <a:r>
                        <a:rPr lang="ko-KR" altLang="en-US" sz="1000" dirty="0"/>
                        <a:t>기본설정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 Buddy</a:t>
                      </a:r>
                      <a:r>
                        <a:rPr lang="ko-KR" altLang="en-US" sz="1000" dirty="0"/>
                        <a:t>의 크기는 사용자 아바타의 </a:t>
                      </a:r>
                      <a:r>
                        <a:rPr lang="en-US" altLang="ko-KR" sz="1000" dirty="0"/>
                        <a:t>1/2</a:t>
                      </a:r>
                      <a:r>
                        <a:rPr lang="ko-KR" altLang="en-US" sz="1000" dirty="0"/>
                        <a:t> 크기로 설정한다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AI Buddy</a:t>
                      </a:r>
                      <a:r>
                        <a:rPr lang="ko-KR" altLang="en-US" sz="1000" dirty="0"/>
                        <a:t>은 일정 간격을 두고 사용자 아바타 뒤를 따라다닌다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5835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대화법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아래 두가지 방법으로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호출하여 음성 입력을 활성화 할 수  있다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을 터치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호출어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＂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헤이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홀맨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이라는 음성 명령어를 말하기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음성 입력 활성화임을 사용자에게 알리기 위해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Buddy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위에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듣고 있어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~”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라는 말풍선을 보여준다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두가지 호출 방법은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카운팅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 저장하고 추후 사용자 통계치를 볼 수 있어야 한다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음성 변환 </a:t>
                      </a:r>
                      <a:r>
                        <a:rPr lang="en-US" altLang="ko-Kore-KR" sz="1000" dirty="0"/>
                        <a:t>TTS/STT</a:t>
                      </a:r>
                      <a:br>
                        <a:rPr lang="en-US" altLang="ko-Kore-KR" sz="1000" dirty="0"/>
                      </a:br>
                      <a:r>
                        <a:rPr lang="en-US" altLang="ko-Kore-KR" sz="1000" dirty="0"/>
                        <a:t>- AI Buddy</a:t>
                      </a:r>
                      <a:r>
                        <a:rPr lang="ko-KR" altLang="en-US" sz="1000" dirty="0"/>
                        <a:t>과 나눈 대화는 하단에 자막으로 표시된다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줄</a:t>
                      </a:r>
                      <a:r>
                        <a:rPr lang="en-US" altLang="ko-KR" sz="1000" dirty="0"/>
                        <a:t>)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사용자 음성 </a:t>
                      </a:r>
                      <a:r>
                        <a:rPr lang="ko-KR" altLang="en-US" sz="1000" b="1" dirty="0" err="1">
                          <a:solidFill>
                            <a:srgbClr val="FF0000"/>
                          </a:solidFill>
                        </a:rPr>
                        <a:t>녹음파일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텍스트 변환 로그는 </a:t>
                      </a:r>
                      <a:r>
                        <a:rPr lang="en-US" altLang="ko-KR" sz="1000" dirty="0"/>
                        <a:t>‘KEP’</a:t>
                      </a:r>
                      <a:r>
                        <a:rPr lang="ko-KR" altLang="en-US" sz="1000" dirty="0"/>
                        <a:t>서버에 저장하여 추후 검증할 수 있도록 한다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LG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프론트 서버에 저장</a:t>
                      </a:r>
                      <a:endParaRPr lang="en-US" altLang="ko-KR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52664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이벤트 트리거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동안 사용자가 아무 동작이 없을 경우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뭐해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궁금한게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있으면 날 불러봐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라는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말풍선과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음성을 보여주고 음성 입력 대기를 한다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어느 정도가 적정 시간일지 테스트 </a:t>
                      </a:r>
                      <a:r>
                        <a:rPr lang="ko-KR" altLang="en-US" sz="1000" dirty="0" err="1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필요해보입니다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.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각 동물 앞을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지나갈때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은 동물과 관련된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Hooking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문구를 음성과 말풍선으로 보여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준다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문구는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추후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전달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(LG U)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93A94AD-CF6C-44FE-96F7-8DACB416DBA2}"/>
              </a:ext>
            </a:extLst>
          </p:cNvPr>
          <p:cNvGrpSpPr/>
          <p:nvPr/>
        </p:nvGrpSpPr>
        <p:grpSpPr>
          <a:xfrm>
            <a:off x="243840" y="898236"/>
            <a:ext cx="3364599" cy="2530763"/>
            <a:chOff x="243840" y="898236"/>
            <a:chExt cx="5166246" cy="25307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A05E055-E30B-094F-9E53-682E12D61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153" b="17833"/>
            <a:stretch/>
          </p:blipFill>
          <p:spPr>
            <a:xfrm>
              <a:off x="243840" y="898236"/>
              <a:ext cx="5166246" cy="2530763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8AEB6C-9F2B-A442-A762-2444E50AF589}"/>
                </a:ext>
              </a:extLst>
            </p:cNvPr>
            <p:cNvSpPr/>
            <p:nvPr/>
          </p:nvSpPr>
          <p:spPr>
            <a:xfrm>
              <a:off x="2212577" y="2699738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b="1" dirty="0"/>
                <a:t>1</a:t>
              </a:r>
              <a:endParaRPr kumimoji="1" lang="ko-Kore-KR" altLang="en-US" sz="1400" b="1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8E7C461-784C-9248-9BA8-84FAAA497D95}"/>
                </a:ext>
              </a:extLst>
            </p:cNvPr>
            <p:cNvSpPr/>
            <p:nvPr/>
          </p:nvSpPr>
          <p:spPr>
            <a:xfrm>
              <a:off x="812946" y="2303445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4</a:t>
              </a:r>
              <a:endParaRPr kumimoji="1" lang="ko-Kore-KR" altLang="en-US" sz="14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514259-EADE-4992-A542-AAEB2922BD3E}"/>
              </a:ext>
            </a:extLst>
          </p:cNvPr>
          <p:cNvGrpSpPr/>
          <p:nvPr/>
        </p:nvGrpSpPr>
        <p:grpSpPr>
          <a:xfrm>
            <a:off x="243840" y="4626425"/>
            <a:ext cx="3364599" cy="2086252"/>
            <a:chOff x="243840" y="4626425"/>
            <a:chExt cx="5166246" cy="20862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673014-5BAE-B345-AC99-0A3C5BE46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153" b="17833"/>
            <a:stretch/>
          </p:blipFill>
          <p:spPr>
            <a:xfrm>
              <a:off x="243840" y="4751611"/>
              <a:ext cx="5166246" cy="1955078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5C09B8-89D0-D748-BE10-C687480BDF6D}"/>
                </a:ext>
              </a:extLst>
            </p:cNvPr>
            <p:cNvSpPr/>
            <p:nvPr/>
          </p:nvSpPr>
          <p:spPr>
            <a:xfrm>
              <a:off x="243840" y="4626425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2</a:t>
              </a:r>
              <a:endParaRPr kumimoji="1" lang="ko-Kore-KR" altLang="en-US" sz="1400" b="1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C29B54-C4D0-EF4B-8A2E-58F65589B905}"/>
                </a:ext>
              </a:extLst>
            </p:cNvPr>
            <p:cNvSpPr/>
            <p:nvPr/>
          </p:nvSpPr>
          <p:spPr>
            <a:xfrm>
              <a:off x="683141" y="5959764"/>
              <a:ext cx="2078532" cy="24014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en-US" sz="1100" dirty="0" err="1">
                  <a:solidFill>
                    <a:schemeClr val="tx1"/>
                  </a:solidFill>
                </a:rPr>
                <a:t>듣고</a:t>
              </a:r>
              <a:r>
                <a:rPr kumimoji="1" lang="en-US" altLang="en-US" sz="1100" dirty="0">
                  <a:solidFill>
                    <a:schemeClr val="tx1"/>
                  </a:solidFill>
                </a:rPr>
                <a:t> </a:t>
              </a:r>
              <a:r>
                <a:rPr kumimoji="1" lang="en-US" altLang="en-US" sz="1100" dirty="0" err="1">
                  <a:solidFill>
                    <a:schemeClr val="tx1"/>
                  </a:solidFill>
                </a:rPr>
                <a:t>있어</a:t>
              </a:r>
              <a:r>
                <a:rPr kumimoji="1" lang="en-US" altLang="en-US" sz="1100" dirty="0">
                  <a:solidFill>
                    <a:schemeClr val="tx1"/>
                  </a:solidFill>
                </a:rPr>
                <a:t>~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2A5388-5ACF-9348-9ABC-DF362E17A867}"/>
                </a:ext>
              </a:extLst>
            </p:cNvPr>
            <p:cNvSpPr txBox="1"/>
            <p:nvPr/>
          </p:nvSpPr>
          <p:spPr>
            <a:xfrm>
              <a:off x="252655" y="6404900"/>
              <a:ext cx="335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b="1" dirty="0"/>
                <a:t>나 </a:t>
              </a:r>
              <a:r>
                <a:rPr kumimoji="1" lang="en-US" altLang="ko-KR" sz="700" b="1" dirty="0"/>
                <a:t>:</a:t>
              </a:r>
              <a:r>
                <a:rPr kumimoji="1" lang="ko-KR" altLang="en-US" sz="700" b="1" dirty="0"/>
                <a:t> </a:t>
              </a:r>
              <a:r>
                <a:rPr kumimoji="1" lang="ko-KR" altLang="en-US" sz="700" b="1" dirty="0" err="1"/>
                <a:t>홀맨</a:t>
              </a:r>
              <a:r>
                <a:rPr kumimoji="1" lang="en-US" altLang="ko-KR" sz="700" b="1" dirty="0"/>
                <a:t>~</a:t>
              </a:r>
              <a:r>
                <a:rPr kumimoji="1" lang="ko-Kore-KR" altLang="en-US" sz="700" b="1" dirty="0"/>
                <a:t>얼룩말</a:t>
              </a:r>
              <a:r>
                <a:rPr kumimoji="1" lang="ko-KR" altLang="en-US" sz="700" b="1" dirty="0"/>
                <a:t> 보려면 어디로 가야하지</a:t>
              </a:r>
              <a:r>
                <a:rPr kumimoji="1" lang="en-US" altLang="ko-KR" sz="700" b="1" dirty="0"/>
                <a:t>?</a:t>
              </a:r>
            </a:p>
            <a:p>
              <a:r>
                <a:rPr kumimoji="1" lang="ko-KR" altLang="en-US" sz="700" b="1" dirty="0" err="1"/>
                <a:t>홀맨</a:t>
              </a:r>
              <a:r>
                <a:rPr kumimoji="1" lang="ko-KR" altLang="en-US" sz="700" b="1" dirty="0"/>
                <a:t> </a:t>
              </a:r>
              <a:r>
                <a:rPr kumimoji="1" lang="en-US" altLang="ko-KR" sz="700" b="1" dirty="0"/>
                <a:t>:</a:t>
              </a:r>
              <a:r>
                <a:rPr kumimoji="1" lang="ko-KR" altLang="en-US" sz="700" b="1" dirty="0"/>
                <a:t> 얼룩말은 동물원에서 제일 오른쪽에 있어</a:t>
              </a:r>
              <a:r>
                <a:rPr kumimoji="1" lang="en-US" altLang="ko-KR" sz="700" b="1" dirty="0"/>
                <a:t>~</a:t>
              </a:r>
              <a:endParaRPr kumimoji="1" lang="ko-Kore-KR" altLang="en-US" sz="700" b="1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80F4086-3DC6-3B44-9ADB-9A65C0F65674}"/>
                </a:ext>
              </a:extLst>
            </p:cNvPr>
            <p:cNvSpPr/>
            <p:nvPr/>
          </p:nvSpPr>
          <p:spPr>
            <a:xfrm>
              <a:off x="369025" y="6176276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3</a:t>
              </a:r>
              <a:endParaRPr kumimoji="1" lang="ko-Kore-KR" altLang="en-US" sz="1400" b="1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ED1215-B6A3-4D6E-84F7-FBE7CE5A31B5}"/>
              </a:ext>
            </a:extLst>
          </p:cNvPr>
          <p:cNvGrpSpPr/>
          <p:nvPr/>
        </p:nvGrpSpPr>
        <p:grpSpPr>
          <a:xfrm>
            <a:off x="3859547" y="2950109"/>
            <a:ext cx="3003399" cy="2080264"/>
            <a:chOff x="5724964" y="2593935"/>
            <a:chExt cx="3003399" cy="208026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E3C9A7-19BB-7445-A745-18098F026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153" b="17833"/>
            <a:stretch/>
          </p:blipFill>
          <p:spPr>
            <a:xfrm>
              <a:off x="5816374" y="2719121"/>
              <a:ext cx="2911989" cy="195507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F7E55D-3478-0740-A671-41C7A61C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7309" y1="37729" x2="37309" y2="37729"/>
                          <a14:foregroundMark x1="34924" y1="28571" x2="34924" y2="28571"/>
                          <a14:foregroundMark x1="27385" y1="20696" x2="15172" y2="34982"/>
                          <a14:foregroundMark x1="15172" y1="34982" x2="13645" y2="53480"/>
                          <a14:foregroundMark x1="13645" y1="53480" x2="18607" y2="68498"/>
                          <a14:foregroundMark x1="18607" y1="68498" x2="29389" y2="71062"/>
                          <a14:foregroundMark x1="29389" y1="71062" x2="39027" y2="64103"/>
                          <a14:foregroundMark x1="39027" y1="64103" x2="38168" y2="48901"/>
                          <a14:foregroundMark x1="26431" y1="58425" x2="27863" y2="56044"/>
                          <a14:foregroundMark x1="26622" y1="52381" x2="28435" y2="34982"/>
                          <a14:foregroundMark x1="27672" y1="45604" x2="31584" y2="61905"/>
                          <a14:foregroundMark x1="31584" y1="61905" x2="29866" y2="50000"/>
                          <a14:foregroundMark x1="19943" y1="53480" x2="18989" y2="53114"/>
                          <a14:foregroundMark x1="18130" y1="50000" x2="14981" y2="71429"/>
                          <a14:foregroundMark x1="14981" y1="71429" x2="24237" y2="67949"/>
                          <a14:foregroundMark x1="24237" y1="67949" x2="22519" y2="49451"/>
                          <a14:foregroundMark x1="22519" y1="49451" x2="19752" y2="44505"/>
                          <a14:foregroundMark x1="32156" y1="63919" x2="20134" y2="55495"/>
                          <a14:foregroundMark x1="20134" y1="55495" x2="29580" y2="43956"/>
                          <a14:foregroundMark x1="29580" y1="43956" x2="33874" y2="63370"/>
                          <a14:foregroundMark x1="33874" y1="63370" x2="31107" y2="63370"/>
                          <a14:foregroundMark x1="21469" y1="67399" x2="16508" y2="50916"/>
                          <a14:foregroundMark x1="16508" y1="50916" x2="18798" y2="68315"/>
                          <a14:foregroundMark x1="18798" y1="68315" x2="21279" y2="69414"/>
                          <a14:foregroundMark x1="14599" y1="34982" x2="21469" y2="23077"/>
                          <a14:foregroundMark x1="21469" y1="23077" x2="22042" y2="22711"/>
                          <a14:foregroundMark x1="36737" y1="61905" x2="27672" y2="58059"/>
                          <a14:foregroundMark x1="27672" y1="58059" x2="33874" y2="64652"/>
                          <a14:foregroundMark x1="71660" y1="74908" x2="59065" y2="72894"/>
                          <a14:foregroundMark x1="59065" y1="72894" x2="54771" y2="54029"/>
                          <a14:foregroundMark x1="54771" y1="54029" x2="60019" y2="35531"/>
                          <a14:foregroundMark x1="60019" y1="35531" x2="72328" y2="39377"/>
                          <a14:foregroundMark x1="72328" y1="39377" x2="78817" y2="60256"/>
                          <a14:foregroundMark x1="78817" y1="60256" x2="71183" y2="70696"/>
                          <a14:foregroundMark x1="71183" y1="70696" x2="68989" y2="70696"/>
                          <a14:foregroundMark x1="66508" y1="70513" x2="57252" y2="56227"/>
                          <a14:foregroundMark x1="57252" y1="56227" x2="64218" y2="39377"/>
                          <a14:foregroundMark x1="64218" y1="39377" x2="72042" y2="48901"/>
                          <a14:foregroundMark x1="72042" y1="48901" x2="66889" y2="64835"/>
                          <a14:foregroundMark x1="66889" y1="64835" x2="63168" y2="58242"/>
                          <a14:foregroundMark x1="74809" y1="61905" x2="72996" y2="41026"/>
                          <a14:foregroundMark x1="72996" y1="41026" x2="80153" y2="52198"/>
                          <a14:foregroundMark x1="80153" y1="52198" x2="70611" y2="53114"/>
                          <a14:foregroundMark x1="70611" y1="53114" x2="70611" y2="53114"/>
                          <a14:foregroundMark x1="68321" y1="68315" x2="61069" y2="52381"/>
                          <a14:foregroundMark x1="61069" y1="52381" x2="69752" y2="42491"/>
                          <a14:foregroundMark x1="69752" y1="42491" x2="68702" y2="68315"/>
                          <a14:foregroundMark x1="68702" y1="68315" x2="64027" y2="62637"/>
                          <a14:foregroundMark x1="82156" y1="54029" x2="75763" y2="41209"/>
                          <a14:foregroundMark x1="75763" y1="41209" x2="75000" y2="534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3381680"/>
              <a:ext cx="1209154" cy="62996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B5E243-829F-4F4A-809A-B583F564058C}"/>
                </a:ext>
              </a:extLst>
            </p:cNvPr>
            <p:cNvSpPr/>
            <p:nvPr/>
          </p:nvSpPr>
          <p:spPr>
            <a:xfrm>
              <a:off x="6158598" y="3891567"/>
              <a:ext cx="1073475" cy="24014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/>
                  </a:solidFill>
                </a:rPr>
                <a:t>답변 </a:t>
              </a:r>
              <a:r>
                <a:rPr kumimoji="1" lang="ko-KR" altLang="en-US" sz="1100" dirty="0" err="1">
                  <a:solidFill>
                    <a:schemeClr val="tx1"/>
                  </a:solidFill>
                </a:rPr>
                <a:t>어땠어</a:t>
              </a:r>
              <a:r>
                <a:rPr kumimoji="1" lang="en-US" altLang="ko-KR" sz="1100" dirty="0">
                  <a:solidFill>
                    <a:schemeClr val="tx1"/>
                  </a:solidFill>
                </a:rPr>
                <a:t>?</a:t>
              </a:r>
              <a:endParaRPr kumimoji="1" lang="ko-Kore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DF008FE-6DA2-2E43-BAEE-68C42DBD0121}"/>
                </a:ext>
              </a:extLst>
            </p:cNvPr>
            <p:cNvSpPr/>
            <p:nvPr/>
          </p:nvSpPr>
          <p:spPr>
            <a:xfrm>
              <a:off x="5724964" y="2593935"/>
              <a:ext cx="250371" cy="250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5</a:t>
              </a:r>
              <a:endParaRPr kumimoji="1" lang="ko-Kore-KR" altLang="en-US" sz="1400" b="1" dirty="0"/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96BFCC4-8BF6-4CAF-B209-F12E2FF5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71536"/>
              </p:ext>
            </p:extLst>
          </p:nvPr>
        </p:nvGraphicFramePr>
        <p:xfrm>
          <a:off x="9903541" y="512763"/>
          <a:ext cx="2131143" cy="262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18">
                  <a:extLst>
                    <a:ext uri="{9D8B030D-6E8A-4147-A177-3AD203B41FA5}">
                      <a16:colId xmlns:a16="http://schemas.microsoft.com/office/drawing/2014/main" val="3800459443"/>
                    </a:ext>
                  </a:extLst>
                </a:gridCol>
                <a:gridCol w="1857725">
                  <a:extLst>
                    <a:ext uri="{9D8B030D-6E8A-4147-A177-3AD203B41FA5}">
                      <a16:colId xmlns:a16="http://schemas.microsoft.com/office/drawing/2014/main" val="2342323557"/>
                    </a:ext>
                  </a:extLst>
                </a:gridCol>
              </a:tblGrid>
              <a:tr h="262883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 즉석 평가</a:t>
                      </a:r>
                      <a:b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Buddy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 대화가 끝나면 좋아요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싫어요 버튼을 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머리 위에 </a:t>
                      </a:r>
                      <a:r>
                        <a:rPr kumimoji="0" lang="ko-KR" altLang="en-US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팝업시켜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즉석으로 대화에 대한 평가를 받을 수 있도록 한다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사용자별 평가는 서버에 저장되어 통계를 볼 수 있어야 한다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삭제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19595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23A9D3-19AF-4173-ACB9-653C1D2F73F1}"/>
              </a:ext>
            </a:extLst>
          </p:cNvPr>
          <p:cNvGrpSpPr/>
          <p:nvPr/>
        </p:nvGrpSpPr>
        <p:grpSpPr>
          <a:xfrm>
            <a:off x="3828986" y="2950109"/>
            <a:ext cx="3033960" cy="2080264"/>
            <a:chOff x="165972" y="681619"/>
            <a:chExt cx="8574905" cy="56647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968AD8-5BBA-4604-8338-3FF8B57A483A}"/>
                </a:ext>
              </a:extLst>
            </p:cNvPr>
            <p:cNvSpPr/>
            <p:nvPr/>
          </p:nvSpPr>
          <p:spPr>
            <a:xfrm>
              <a:off x="165972" y="681619"/>
              <a:ext cx="8574905" cy="5664752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A4E02BC-4063-40C0-9D61-9D170792065A}"/>
                </a:ext>
              </a:extLst>
            </p:cNvPr>
            <p:cNvCxnSpPr/>
            <p:nvPr/>
          </p:nvCxnSpPr>
          <p:spPr>
            <a:xfrm flipV="1">
              <a:off x="165972" y="681619"/>
              <a:ext cx="8574905" cy="5664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E3E629E-343A-40BC-8E01-DDCCF1A115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972" y="681619"/>
              <a:ext cx="8574905" cy="56647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57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사용자 이동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70563"/>
              </p:ext>
            </p:extLst>
          </p:nvPr>
        </p:nvGraphicFramePr>
        <p:xfrm>
          <a:off x="8893629" y="511629"/>
          <a:ext cx="305453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 err="1"/>
                        <a:t>아바타</a:t>
                      </a:r>
                      <a:r>
                        <a:rPr lang="ko-KR" altLang="en-US" sz="1000" dirty="0"/>
                        <a:t> 이동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아바타는</a:t>
                      </a:r>
                      <a:r>
                        <a:rPr lang="ko-KR" altLang="en-US" sz="1000" dirty="0"/>
                        <a:t> 아래 두가지 방법으로 이동할 수 있다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1.</a:t>
                      </a:r>
                      <a:r>
                        <a:rPr lang="ko-KR" altLang="en-US" sz="1000" dirty="0"/>
                        <a:t> 화면 조이스틱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2.</a:t>
                      </a:r>
                      <a:r>
                        <a:rPr lang="ko-KR" altLang="en-US" sz="1000" dirty="0"/>
                        <a:t> 목표지점 터치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위 두가지 조작 횟수는 </a:t>
                      </a:r>
                      <a:r>
                        <a:rPr lang="ko-KR" altLang="en-US" sz="1000" dirty="0" err="1"/>
                        <a:t>사용자별로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카운팅</a:t>
                      </a:r>
                      <a:r>
                        <a:rPr lang="ko-KR" altLang="en-US" sz="1000" dirty="0"/>
                        <a:t> 되어 추후 통계치를 볼 수 있도록 한다</a:t>
                      </a:r>
                      <a:endParaRPr lang="en-US" altLang="ko-KR" sz="10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2C7926A-685A-1048-8868-58E2662B9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3" b="17833"/>
          <a:stretch/>
        </p:blipFill>
        <p:spPr>
          <a:xfrm>
            <a:off x="243839" y="898236"/>
            <a:ext cx="5788969" cy="507769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EFFE073-4455-2C42-96AD-B92CA244E58C}"/>
              </a:ext>
            </a:extLst>
          </p:cNvPr>
          <p:cNvSpPr/>
          <p:nvPr/>
        </p:nvSpPr>
        <p:spPr>
          <a:xfrm>
            <a:off x="356068" y="4906568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endParaRPr kumimoji="1" lang="ko-Kore-KR" altLang="en-US" sz="14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7DD8673-D7CD-E34E-9C38-AFE1C52BAB70}"/>
              </a:ext>
            </a:extLst>
          </p:cNvPr>
          <p:cNvSpPr/>
          <p:nvPr/>
        </p:nvSpPr>
        <p:spPr>
          <a:xfrm>
            <a:off x="2521995" y="2202707"/>
            <a:ext cx="250371" cy="250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endParaRPr kumimoji="1" lang="ko-Kore-KR" altLang="en-US" sz="14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D8348E-9247-A444-9B9B-E6A0AB3C3AF7}"/>
              </a:ext>
            </a:extLst>
          </p:cNvPr>
          <p:cNvSpPr/>
          <p:nvPr/>
        </p:nvSpPr>
        <p:spPr>
          <a:xfrm>
            <a:off x="2647180" y="2323643"/>
            <a:ext cx="258869" cy="258869"/>
          </a:xfrm>
          <a:prstGeom prst="ellipse">
            <a:avLst/>
          </a:prstGeom>
          <a:solidFill>
            <a:srgbClr val="FF0000">
              <a:alpha val="325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09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0C090DA-41F5-F944-AFD5-1ADDCDCB1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동물원 탐험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1FB92-A1E5-CA43-A66E-AF3A3CD3E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ore-KR" dirty="0"/>
              <a:t>6</a:t>
            </a:r>
            <a:endParaRPr kumimoji="1" lang="ko-Kore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90D9A7-85D1-8740-8584-6B2052A88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38846"/>
              </p:ext>
            </p:extLst>
          </p:nvPr>
        </p:nvGraphicFramePr>
        <p:xfrm>
          <a:off x="8893629" y="511629"/>
          <a:ext cx="3054531" cy="4244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7104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동물 앞</a:t>
                      </a:r>
                      <a:r>
                        <a:rPr lang="en-US" altLang="ko-KR" sz="1000" dirty="0"/>
                        <a:t> NPC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en-US" altLang="ko-KR" sz="1000" dirty="0"/>
                        <a:t>-각 </a:t>
                      </a:r>
                      <a:r>
                        <a:rPr lang="en-US" altLang="ko-KR" sz="1000" dirty="0" err="1"/>
                        <a:t>동물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근처로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가면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희미하게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동물의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울음소리가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들린다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각 동물 앞에는 </a:t>
                      </a:r>
                      <a:r>
                        <a:rPr lang="en-US" altLang="ko-KR" sz="1000" dirty="0"/>
                        <a:t>NPC(</a:t>
                      </a:r>
                      <a:r>
                        <a:rPr lang="en-US" altLang="ko-KR" sz="1000" dirty="0" err="1"/>
                        <a:t>아지</a:t>
                      </a:r>
                      <a:r>
                        <a:rPr lang="en-US" altLang="ko-KR" sz="1000" dirty="0"/>
                        <a:t> or </a:t>
                      </a:r>
                      <a:r>
                        <a:rPr lang="en-US" altLang="ko-KR" sz="1000" dirty="0" err="1"/>
                        <a:t>무너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서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사용자가 근처에 접근하면 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여긴 </a:t>
                      </a:r>
                      <a:r>
                        <a:rPr lang="en-US" altLang="ko-KR" sz="1000" dirty="0"/>
                        <a:t>OOO</a:t>
                      </a:r>
                      <a:r>
                        <a:rPr lang="ko-KR" altLang="en-US" sz="1000" dirty="0" err="1"/>
                        <a:t>관이야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문제를 풀고 싶으면 날 눌러</a:t>
                      </a:r>
                      <a:r>
                        <a:rPr lang="en-US" altLang="ko-KR" sz="1000" dirty="0"/>
                        <a:t>?＂</a:t>
                      </a:r>
                      <a:r>
                        <a:rPr lang="ko-KR" altLang="en-US" sz="1000" dirty="0"/>
                        <a:t> 라는 음성과 </a:t>
                      </a:r>
                      <a:r>
                        <a:rPr lang="ko-KR" altLang="en-US" sz="1000" dirty="0" err="1"/>
                        <a:t>말풍선을</a:t>
                      </a:r>
                      <a:r>
                        <a:rPr lang="ko-KR" altLang="en-US" sz="1000" dirty="0"/>
                        <a:t> 보여준다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사용자가 </a:t>
                      </a:r>
                      <a:r>
                        <a:rPr lang="en-US" altLang="ko-KR" sz="1000" dirty="0"/>
                        <a:t>NPC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터치 하면 해당되는 동물에 관한 </a:t>
                      </a:r>
                      <a:r>
                        <a:rPr lang="en-US" altLang="ko-KR" sz="1000" dirty="0"/>
                        <a:t>O, X </a:t>
                      </a:r>
                      <a:r>
                        <a:rPr lang="ko-KR" altLang="en-US" sz="1000" dirty="0"/>
                        <a:t>문제를 제시한다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문제 </a:t>
                      </a:r>
                      <a:r>
                        <a:rPr lang="en-US" altLang="ko-KR" sz="1000" dirty="0"/>
                        <a:t>Pool) </a:t>
                      </a:r>
                      <a:r>
                        <a:rPr lang="ko-KR" altLang="en-US" sz="1000" dirty="0"/>
                        <a:t>안에서 랜덤하게 제출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정답을 맞추면 수첩에 각 동물에 해당하는 스탬프를 받을 수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정답을 맞추지 못하면 </a:t>
                      </a:r>
                      <a:r>
                        <a:rPr lang="en-US" altLang="ko-KR" sz="1000" dirty="0"/>
                        <a:t>＂</a:t>
                      </a:r>
                      <a:r>
                        <a:rPr lang="ko-KR" altLang="en-US" sz="1000" dirty="0"/>
                        <a:t>아쉽네요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라는 문구와 함께 또 기회를 준다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문제를 맞추는 동안 </a:t>
                      </a:r>
                      <a:r>
                        <a:rPr lang="ko-KR" altLang="en-US" sz="1000" b="1" dirty="0" err="1">
                          <a:solidFill>
                            <a:srgbClr val="FF0000"/>
                          </a:solidFill>
                        </a:rPr>
                        <a:t>홀맨에게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질문을 할 수 있다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5835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동물과의 상호작용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동물앞에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가면 상호작용 버튼이 활성화 된다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사용자는 상호작용 버튼을 누르고 음성으로 동물과 상호작용을 할 수 있다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상호작용이 가능한 행동은 상호작용버튼을 누를 경우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선택지를 제시해 준다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en-US" altLang="ko-K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</a:tbl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42B8CF52-8655-7A4F-AE33-9C7C49DB41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3" y="793522"/>
            <a:ext cx="2318609" cy="263547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3590B-2229-1849-8D30-DD3C16FE5C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755" y="788030"/>
            <a:ext cx="2318609" cy="263547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F8098E-9AED-2143-AB29-B3CA1209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56" y="918144"/>
            <a:ext cx="1478293" cy="1911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7A6F695B-ABE8-FE41-8FD0-7B1E5012D0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537" y="788030"/>
            <a:ext cx="2318609" cy="263547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7684C22-7779-F740-AF67-557FED4D14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2" y="3984686"/>
            <a:ext cx="5202392" cy="263547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E045ACA-49FE-9344-9E18-65DEF73F8830}"/>
              </a:ext>
            </a:extLst>
          </p:cNvPr>
          <p:cNvSpPr/>
          <p:nvPr/>
        </p:nvSpPr>
        <p:spPr>
          <a:xfrm>
            <a:off x="17074" y="617355"/>
            <a:ext cx="297796" cy="341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/>
              <a:t>1</a:t>
            </a:r>
            <a:endParaRPr kumimoji="1" lang="ko-Kore-KR" altLang="en-US" sz="1400" b="1" dirty="0"/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EE771E54-3F63-E54A-AE79-3952F5E0C9FE}"/>
              </a:ext>
            </a:extLst>
          </p:cNvPr>
          <p:cNvSpPr/>
          <p:nvPr/>
        </p:nvSpPr>
        <p:spPr>
          <a:xfrm rot="5400000">
            <a:off x="1763178" y="1931951"/>
            <a:ext cx="1980969" cy="1847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삼각형 16">
            <a:extLst>
              <a:ext uri="{FF2B5EF4-FFF2-40B4-BE49-F238E27FC236}">
                <a16:creationId xmlns:a16="http://schemas.microsoft.com/office/drawing/2014/main" id="{071327B2-2060-DC4D-8874-1BECA0714605}"/>
              </a:ext>
            </a:extLst>
          </p:cNvPr>
          <p:cNvSpPr/>
          <p:nvPr/>
        </p:nvSpPr>
        <p:spPr>
          <a:xfrm rot="5400000">
            <a:off x="4657981" y="2013405"/>
            <a:ext cx="1980969" cy="1847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5903362-E336-BA4A-BFB2-24FF737102A1}"/>
              </a:ext>
            </a:extLst>
          </p:cNvPr>
          <p:cNvSpPr/>
          <p:nvPr/>
        </p:nvSpPr>
        <p:spPr>
          <a:xfrm>
            <a:off x="17074" y="3811354"/>
            <a:ext cx="297796" cy="341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2</a:t>
            </a:r>
            <a:endParaRPr kumimoji="1" lang="ko-Kore-KR" altLang="en-US" sz="1400" b="1" dirty="0"/>
          </a:p>
        </p:txBody>
      </p:sp>
      <p:sp>
        <p:nvSpPr>
          <p:cNvPr id="25" name="직사각형 21">
            <a:extLst>
              <a:ext uri="{FF2B5EF4-FFF2-40B4-BE49-F238E27FC236}">
                <a16:creationId xmlns:a16="http://schemas.microsoft.com/office/drawing/2014/main" id="{C426BA5C-806D-0241-937F-B33BD5286F82}"/>
              </a:ext>
            </a:extLst>
          </p:cNvPr>
          <p:cNvSpPr/>
          <p:nvPr/>
        </p:nvSpPr>
        <p:spPr>
          <a:xfrm>
            <a:off x="4301093" y="2549956"/>
            <a:ext cx="648282" cy="280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50" dirty="0">
                <a:latin typeface="LG Smart_H SemiBold" panose="020B0600000101010101" pitchFamily="34" charset="-127"/>
                <a:ea typeface="LG Smart_H SemiBold" panose="020B0600000101010101" pitchFamily="34" charset="-127"/>
              </a:rPr>
              <a:t>예시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E027F80-0AAA-854D-8A8D-6FD7DF02A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715" y="958705"/>
            <a:ext cx="2014252" cy="1910174"/>
          </a:xfrm>
          <a:prstGeom prst="rect">
            <a:avLst/>
          </a:prstGeom>
        </p:spPr>
      </p:pic>
      <p:sp>
        <p:nvSpPr>
          <p:cNvPr id="26" name="직사각형 21">
            <a:extLst>
              <a:ext uri="{FF2B5EF4-FFF2-40B4-BE49-F238E27FC236}">
                <a16:creationId xmlns:a16="http://schemas.microsoft.com/office/drawing/2014/main" id="{73355B90-668E-FC4B-A7BD-F8DBC94F3136}"/>
              </a:ext>
            </a:extLst>
          </p:cNvPr>
          <p:cNvSpPr/>
          <p:nvPr/>
        </p:nvSpPr>
        <p:spPr>
          <a:xfrm>
            <a:off x="7448286" y="2588763"/>
            <a:ext cx="648282" cy="280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50" dirty="0">
                <a:latin typeface="LG Smart_H SemiBold" panose="020B0600000101010101" pitchFamily="34" charset="-127"/>
                <a:ea typeface="LG Smart_H SemiBold" panose="020B0600000101010101" pitchFamily="34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81590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D71725-2B7F-460F-A35A-A60769C12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동물과 상호작용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6B692-946F-4748-8CE8-9347C68D9A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30795F9C-F6D7-4CF8-84F8-722F865B9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401010"/>
              </p:ext>
            </p:extLst>
          </p:nvPr>
        </p:nvGraphicFramePr>
        <p:xfrm>
          <a:off x="8893629" y="511629"/>
          <a:ext cx="3054531" cy="354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5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2662646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20932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5835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동물과의 상호작용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동물앞에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가면 상호작용 버튼이 활성화 된다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사용자는 상호작용 버튼을 누른 후 음성으로 동물과 상호작용을 할 수 있다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상호작용이 가능한 행동은 상호작용버튼을 누를 경우 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선택지를 제시해 준다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strike="sngStrike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strike="sngStrike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구체적인 </a:t>
                      </a:r>
                      <a:r>
                        <a:rPr lang="ko-KR" altLang="en-US" sz="1000" strike="sngStrike" dirty="0" err="1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씬이</a:t>
                      </a:r>
                      <a:r>
                        <a:rPr lang="ko-KR" altLang="en-US" sz="1000" strike="sngStrike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궁금합니다</a:t>
                      </a:r>
                      <a:r>
                        <a:rPr lang="en-US" altLang="ko-KR" sz="1000" strike="sngStrike" dirty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부르기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동물의 명칭을 부르면 사용자를 쳐다보고 동물 울음소리를 낸다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먹이주기</a:t>
                      </a: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en-US" altLang="ko-KR" sz="1000" b="0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이거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먹어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kumimoji="0" lang="ko-KR" altLang="en-US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라는 명령어를 하면 동물이 다가와서 사용자가 내민 먹이를 먹는다</a:t>
                      </a:r>
                      <a: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kumimoji="0" lang="en-US" altLang="ko-KR" sz="1000" b="0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예외처리</a:t>
                      </a:r>
                      <a:b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정해지지 않은 행동을 </a:t>
                      </a:r>
                      <a:r>
                        <a:rPr kumimoji="0" lang="ko-KR" altLang="en-US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지시할경우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Buddy</a:t>
                      </a:r>
                      <a:r>
                        <a:rPr kumimoji="0" lang="ko-KR" altLang="en-US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“Small </a:t>
                      </a:r>
                      <a:r>
                        <a:rPr kumimoji="0" lang="en-US" altLang="ko-KR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Talk’으로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처리된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답변을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sng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송출한다</a:t>
                      </a:r>
                      <a:r>
                        <a:rPr kumimoji="0" lang="en-US" altLang="ko-KR" sz="1000" b="1" i="0" u="none" strike="sng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6B3507D-3534-4A9B-BB52-864B113DB1D3}"/>
              </a:ext>
            </a:extLst>
          </p:cNvPr>
          <p:cNvGrpSpPr/>
          <p:nvPr/>
        </p:nvGrpSpPr>
        <p:grpSpPr>
          <a:xfrm>
            <a:off x="165972" y="1917290"/>
            <a:ext cx="3668609" cy="2546555"/>
            <a:chOff x="165972" y="2106720"/>
            <a:chExt cx="5202392" cy="2635478"/>
          </a:xfrm>
        </p:grpSpPr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C4EA77BD-425B-4F7B-894C-17442B9F8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972" y="2106720"/>
              <a:ext cx="5202392" cy="2635478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7AB831-90F7-4D84-B879-A0288FCC777A}"/>
                </a:ext>
              </a:extLst>
            </p:cNvPr>
            <p:cNvSpPr/>
            <p:nvPr/>
          </p:nvSpPr>
          <p:spPr>
            <a:xfrm>
              <a:off x="4234159" y="4075304"/>
              <a:ext cx="995887" cy="618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b="1" dirty="0"/>
                <a:t>동물</a:t>
              </a:r>
              <a:r>
                <a:rPr kumimoji="1" lang="ko-KR" altLang="en-US" sz="800" b="1" dirty="0"/>
                <a:t> 부르기</a:t>
              </a:r>
              <a:endParaRPr kumimoji="1" lang="ko-Kore-KR" altLang="en-US" sz="800" b="1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40C892-37FC-4262-AB10-37844CA0B42B}"/>
              </a:ext>
            </a:extLst>
          </p:cNvPr>
          <p:cNvSpPr txBox="1"/>
          <p:nvPr/>
        </p:nvSpPr>
        <p:spPr>
          <a:xfrm>
            <a:off x="165972" y="681619"/>
            <a:ext cx="4237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*</a:t>
            </a:r>
            <a:r>
              <a:rPr lang="en-US" altLang="ko-KR" sz="1100" b="1" dirty="0" err="1">
                <a:solidFill>
                  <a:srgbClr val="FF0000"/>
                </a:solidFill>
              </a:rPr>
              <a:t>서드파티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인스트럭션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추가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여부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결정에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따라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</a:rPr>
              <a:t>삭제</a:t>
            </a:r>
            <a:r>
              <a:rPr lang="en-US" altLang="ko-KR" sz="1100" b="1" dirty="0">
                <a:solidFill>
                  <a:srgbClr val="FF0000"/>
                </a:solidFill>
              </a:rPr>
              <a:t> 될 수 </a:t>
            </a:r>
            <a:r>
              <a:rPr lang="en-US" altLang="ko-KR" sz="1100" b="1" dirty="0" err="1">
                <a:solidFill>
                  <a:srgbClr val="FF0000"/>
                </a:solidFill>
              </a:rPr>
              <a:t>있음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0E0CDA-E731-4308-8206-676BFB7FCDB0}"/>
              </a:ext>
            </a:extLst>
          </p:cNvPr>
          <p:cNvGrpSpPr/>
          <p:nvPr/>
        </p:nvGrpSpPr>
        <p:grpSpPr>
          <a:xfrm>
            <a:off x="4814348" y="1917290"/>
            <a:ext cx="3668609" cy="2546555"/>
            <a:chOff x="165972" y="2106720"/>
            <a:chExt cx="5202392" cy="2635478"/>
          </a:xfrm>
        </p:grpSpPr>
        <p:pic>
          <p:nvPicPr>
            <p:cNvPr id="34" name="Picture 9">
              <a:extLst>
                <a:ext uri="{FF2B5EF4-FFF2-40B4-BE49-F238E27FC236}">
                  <a16:creationId xmlns:a16="http://schemas.microsoft.com/office/drawing/2014/main" id="{A9221A11-4A44-410F-9464-4B229837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972" y="2106720"/>
              <a:ext cx="5202392" cy="2635478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DA1842E-B452-4E50-8C85-96C9D9D04B28}"/>
                </a:ext>
              </a:extLst>
            </p:cNvPr>
            <p:cNvSpPr/>
            <p:nvPr/>
          </p:nvSpPr>
          <p:spPr>
            <a:xfrm>
              <a:off x="4234159" y="4075304"/>
              <a:ext cx="995887" cy="618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800" b="1" dirty="0"/>
                <a:t>동물</a:t>
              </a:r>
              <a:r>
                <a:rPr kumimoji="1" lang="ko-KR" altLang="en-US" sz="800" b="1" dirty="0"/>
                <a:t> 부르기</a:t>
              </a:r>
              <a:endParaRPr kumimoji="1" lang="ko-Kore-KR" altLang="en-US" sz="800" b="1" dirty="0"/>
            </a:p>
          </p:txBody>
        </p:sp>
      </p:grpSp>
      <p:sp>
        <p:nvSpPr>
          <p:cNvPr id="36" name="삼각형 15">
            <a:extLst>
              <a:ext uri="{FF2B5EF4-FFF2-40B4-BE49-F238E27FC236}">
                <a16:creationId xmlns:a16="http://schemas.microsoft.com/office/drawing/2014/main" id="{5BE9CF84-3FB4-42E9-9349-6B8CAC1097A4}"/>
              </a:ext>
            </a:extLst>
          </p:cNvPr>
          <p:cNvSpPr/>
          <p:nvPr/>
        </p:nvSpPr>
        <p:spPr>
          <a:xfrm rot="5400000">
            <a:off x="3333980" y="3380997"/>
            <a:ext cx="1980969" cy="18472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028BD7-E2FA-4A9F-8067-01082F459CDF}"/>
              </a:ext>
            </a:extLst>
          </p:cNvPr>
          <p:cNvSpPr/>
          <p:nvPr/>
        </p:nvSpPr>
        <p:spPr>
          <a:xfrm>
            <a:off x="6728493" y="3247343"/>
            <a:ext cx="1754464" cy="240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en-US" sz="1100" dirty="0" err="1">
                <a:solidFill>
                  <a:schemeClr val="tx1"/>
                </a:solidFill>
              </a:rPr>
              <a:t>동물을</a:t>
            </a:r>
            <a:r>
              <a:rPr kumimoji="1" lang="en-US" altLang="en-US" sz="1100" dirty="0">
                <a:solidFill>
                  <a:schemeClr val="tx1"/>
                </a:solidFill>
              </a:rPr>
              <a:t> </a:t>
            </a:r>
            <a:r>
              <a:rPr kumimoji="1" lang="en-US" altLang="en-US" sz="1100" dirty="0" err="1">
                <a:solidFill>
                  <a:schemeClr val="tx1"/>
                </a:solidFill>
              </a:rPr>
              <a:t>불러보세요</a:t>
            </a:r>
            <a:r>
              <a:rPr kumimoji="1" lang="en-US" altLang="en-US" sz="1100" dirty="0">
                <a:solidFill>
                  <a:schemeClr val="tx1"/>
                </a:solidFill>
              </a:rPr>
              <a:t>~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AD64A4-6C1F-4C1E-A108-BEA552B2F4C8}"/>
              </a:ext>
            </a:extLst>
          </p:cNvPr>
          <p:cNvSpPr/>
          <p:nvPr/>
        </p:nvSpPr>
        <p:spPr>
          <a:xfrm>
            <a:off x="6736044" y="3533398"/>
            <a:ext cx="1754464" cy="2401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en-US" sz="1050" dirty="0" err="1">
                <a:solidFill>
                  <a:schemeClr val="tx1"/>
                </a:solidFill>
              </a:rPr>
              <a:t>이거</a:t>
            </a:r>
            <a:r>
              <a:rPr kumimoji="1" lang="en-US" altLang="en-US" sz="1050" dirty="0">
                <a:solidFill>
                  <a:schemeClr val="tx1"/>
                </a:solidFill>
              </a:rPr>
              <a:t> </a:t>
            </a:r>
            <a:r>
              <a:rPr kumimoji="1" lang="en-US" altLang="en-US" sz="1050" dirty="0" err="1">
                <a:solidFill>
                  <a:schemeClr val="tx1"/>
                </a:solidFill>
              </a:rPr>
              <a:t>먹어</a:t>
            </a:r>
            <a:r>
              <a:rPr kumimoji="1" lang="en-US" altLang="en-US" sz="1050" dirty="0">
                <a:solidFill>
                  <a:schemeClr val="tx1"/>
                </a:solidFill>
              </a:rPr>
              <a:t> </a:t>
            </a:r>
            <a:r>
              <a:rPr kumimoji="1" lang="en-US" altLang="en-US" sz="1050" dirty="0" err="1">
                <a:solidFill>
                  <a:schemeClr val="tx1"/>
                </a:solidFill>
              </a:rPr>
              <a:t>라고</a:t>
            </a:r>
            <a:r>
              <a:rPr kumimoji="1" lang="en-US" altLang="en-US" sz="1050" dirty="0">
                <a:solidFill>
                  <a:schemeClr val="tx1"/>
                </a:solidFill>
              </a:rPr>
              <a:t> </a:t>
            </a:r>
            <a:r>
              <a:rPr kumimoji="1" lang="en-US" altLang="en-US" sz="1050" dirty="0" err="1">
                <a:solidFill>
                  <a:schemeClr val="tx1"/>
                </a:solidFill>
              </a:rPr>
              <a:t>말해보세요</a:t>
            </a:r>
            <a:r>
              <a:rPr kumimoji="1" lang="en-US" altLang="en-US" sz="1050" dirty="0">
                <a:solidFill>
                  <a:schemeClr val="tx1"/>
                </a:solidFill>
              </a:rPr>
              <a:t> </a:t>
            </a:r>
            <a:endParaRPr kumimoji="1" lang="ko-Kore-KR" altLang="en-US" sz="1050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3FBA9A4-95E2-4D41-B1D7-EA94BD9F2B9E}"/>
              </a:ext>
            </a:extLst>
          </p:cNvPr>
          <p:cNvSpPr/>
          <p:nvPr/>
        </p:nvSpPr>
        <p:spPr>
          <a:xfrm>
            <a:off x="3256468" y="4118431"/>
            <a:ext cx="258869" cy="258869"/>
          </a:xfrm>
          <a:prstGeom prst="ellipse">
            <a:avLst/>
          </a:prstGeom>
          <a:solidFill>
            <a:srgbClr val="FF0000">
              <a:alpha val="3253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196A009-6039-4905-B66B-445FB002CE2C}"/>
              </a:ext>
            </a:extLst>
          </p:cNvPr>
          <p:cNvSpPr/>
          <p:nvPr/>
        </p:nvSpPr>
        <p:spPr>
          <a:xfrm rot="16200000">
            <a:off x="7597288" y="3033568"/>
            <a:ext cx="934065" cy="582067"/>
          </a:xfrm>
          <a:prstGeom prst="righ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6C33E0-83ED-49B5-80D8-15F3CEE904CE}"/>
              </a:ext>
            </a:extLst>
          </p:cNvPr>
          <p:cNvSpPr txBox="1"/>
          <p:nvPr/>
        </p:nvSpPr>
        <p:spPr>
          <a:xfrm>
            <a:off x="7832387" y="2971849"/>
            <a:ext cx="769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 List </a:t>
            </a:r>
          </a:p>
          <a:p>
            <a:r>
              <a:rPr lang="en-US" altLang="ko-KR" sz="1100" dirty="0" err="1">
                <a:solidFill>
                  <a:schemeClr val="bg1"/>
                </a:solidFill>
              </a:rPr>
              <a:t>팝업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473FE8-DA75-4966-8AC2-C9B990C04A35}"/>
              </a:ext>
            </a:extLst>
          </p:cNvPr>
          <p:cNvSpPr/>
          <p:nvPr/>
        </p:nvSpPr>
        <p:spPr>
          <a:xfrm>
            <a:off x="165972" y="681619"/>
            <a:ext cx="8574905" cy="5664752"/>
          </a:xfrm>
          <a:prstGeom prst="rect">
            <a:avLst/>
          </a:prstGeom>
          <a:solidFill>
            <a:srgbClr val="FFFF00">
              <a:alpha val="6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E4BE8C-6D30-486A-8F1D-4C248DC13AEE}"/>
              </a:ext>
            </a:extLst>
          </p:cNvPr>
          <p:cNvCxnSpPr/>
          <p:nvPr/>
        </p:nvCxnSpPr>
        <p:spPr>
          <a:xfrm flipV="1">
            <a:off x="165972" y="681619"/>
            <a:ext cx="8574905" cy="5664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E55C9A-59B5-4F2B-AAA0-9F0719F3068E}"/>
              </a:ext>
            </a:extLst>
          </p:cNvPr>
          <p:cNvCxnSpPr>
            <a:cxnSpLocks/>
          </p:cNvCxnSpPr>
          <p:nvPr/>
        </p:nvCxnSpPr>
        <p:spPr>
          <a:xfrm flipH="1" flipV="1">
            <a:off x="165972" y="681619"/>
            <a:ext cx="8574905" cy="5664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7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1792</Words>
  <Application>Microsoft Office PowerPoint</Application>
  <PresentationFormat>와이드스크린</PresentationFormat>
  <Paragraphs>343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LG Smart_H Regular</vt:lpstr>
      <vt:lpstr>LG Smart_H SemiBold</vt:lpstr>
      <vt:lpstr>LG스마트체 Regular</vt:lpstr>
      <vt:lpstr>LG스마트체2.0 Regular</vt:lpstr>
      <vt:lpstr>Arial</vt:lpstr>
      <vt:lpstr>Calibri</vt:lpstr>
      <vt:lpstr>Calibri Light</vt:lpstr>
      <vt:lpstr>Wingdings</vt:lpstr>
      <vt:lpstr>Office 테마</vt:lpstr>
      <vt:lpstr>친구같은 AI 메타버스 NPC 기획안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김현석</dc:creator>
  <cp:lastModifiedBy>김현석 메타버스아바타추진TF</cp:lastModifiedBy>
  <cp:revision>47</cp:revision>
  <dcterms:created xsi:type="dcterms:W3CDTF">2021-11-08T05:26:27Z</dcterms:created>
  <dcterms:modified xsi:type="dcterms:W3CDTF">2021-12-10T05:01:17Z</dcterms:modified>
</cp:coreProperties>
</file>